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12.xml" ContentType="application/vnd.openxmlformats-officedocument.theme+xml"/>
  <Override PartName="/ppt/notesMasters/notesMaster1.xml" ContentType="application/vnd.openxmlformats-officedocument.presentationml.notesMaster+xml"/>
  <Override PartName="/ppt/slides/slide17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4.xml" ContentType="application/vnd.openxmlformats-officedocument.presentationml.slide+xml"/>
  <Override PartName="/ppt/slides/slide19.xml" ContentType="application/vnd.openxmlformats-officedocument.presentationml.slide+xml"/>
  <Override PartName="/ppt/slides/slide5.xml" ContentType="application/vnd.openxmlformats-officedocument.presentationml.slide+xml"/>
  <Override PartName="/ppt/slides/slide1.xml" ContentType="application/vnd.openxmlformats-officedocument.presentationml.slide+xml"/>
  <Override PartName="/ppt/slides/slide7.xml" ContentType="application/vnd.openxmlformats-officedocument.presentationml.slide+xml"/>
  <Override PartName="/ppt/slides/slide16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2.xml" ContentType="application/vnd.openxmlformats-officedocument.presentationml.slide+xml"/>
  <Override PartName="/ppt/slides/slide6.xml" ContentType="application/vnd.openxmlformats-officedocument.presentationml.slide+xml"/>
  <Override PartName="/ppt/slides/slide3.xml" ContentType="application/vnd.openxmlformats-officedocument.presentationml.slide+xml"/>
  <Override PartName="/ppt/slides/slide20.xml" ContentType="application/vnd.openxmlformats-officedocument.presentationml.slide+xml"/>
  <Override PartName="/ppt/slides/slide18.xml" ContentType="application/vnd.openxmlformats-officedocument.presentationml.slide+xml"/>
  <Override PartName="/ppt/slides/slide22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3.xml" ContentType="application/vnd.openxmlformats-officedocument.presentationml.slide+xml"/>
  <Override PartName="/ppt/slides/slide21.xml" ContentType="application/vnd.openxmlformats-officedocument.presentationml.slide+xml"/>
  <Override PartName="/ppt/slides/slide12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9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notesMasterIdLst>
    <p:notesMasterId r:id="rId3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</p:sldIdLst>
  <p:sldSz cx="12192000" cy="6858000"/>
  <p:notesSz cx="6858000" cy="9144000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12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sldImg"/>
          </p:nvPr>
        </p:nvSpPr>
        <p:spPr>
          <a:xfrm>
            <a:off x="0" y="76428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algn="ctr" defTabSz="457200"/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move the slide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p>
            <a:pPr indent="0" algn="l"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notes format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p>
            <a:pPr indent="0" algn="l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&lt;header&gt;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4" name="PlaceHolder 4"/>
          <p:cNvSpPr>
            <a:spLocks noGrp="1"/>
          </p:cNvSpPr>
          <p:nvPr>
            <p:ph type="dt" idx="34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5" name="PlaceHolder 5"/>
          <p:cNvSpPr>
            <a:spLocks noGrp="1"/>
          </p:cNvSpPr>
          <p:nvPr>
            <p:ph type="ftr" idx="35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l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6" name="PlaceHolder 6"/>
          <p:cNvSpPr>
            <a:spLocks noGrp="1"/>
          </p:cNvSpPr>
          <p:nvPr>
            <p:ph type="sldNum" idx="36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A5A3ECC1-55DB-4228-A0A5-F913BA443F7C}" type="slidenum"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
</Relationships>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
</Relationships>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
</Relationships>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
</Relationships>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
</Relationships>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
</Relationships>
</file>

<file path=ppt/notesSlides/_rels/notesSlide9.xml.rels><?xml version="1.0" encoding="UTF-8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
</Relationships>
</file>

<file path=ppt/notesSlides/_rels/notesSlide10.xml.rels><?xml version="1.0" encoding="UTF-8"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
</Relationships>
</file>

<file path=ppt/notesSlides/_rels/notesSlide11.xml.rels><?xml version="1.0" encoding="UTF-8"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
</Relationships>
</file>

<file path=ppt/notesSlides/_rels/notesSlide12.xml.rels><?xml version="1.0" encoding="UTF-8"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
</Relationships>
</file>

<file path=ppt/notesSlides/_rels/notesSlide13.xml.rels><?xml version="1.0" encoding="UTF-8"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
</Relationships>
</file>

<file path=ppt/notesSlides/_rels/notesSlide14.xml.rels><?xml version="1.0" encoding="UTF-8"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
</Relationships>
</file>

<file path=ppt/notesSlides/_rels/notesSlide15.xml.rels><?xml version="1.0" encoding="UTF-8"?>
<Relationships xmlns="http://schemas.openxmlformats.org/package/2006/relationships"><Relationship Id="rId1" Type="http://schemas.openxmlformats.org/officeDocument/2006/relationships/slide" Target="../slides/slide15.xml"/><Relationship Id="rId2" Type="http://schemas.openxmlformats.org/officeDocument/2006/relationships/notesMaster" Target="../notesMasters/notesMaster1.xml"/>
</Relationships>
</file>

<file path=ppt/notesSlides/_rels/notesSlide16.xml.rels><?xml version="1.0" encoding="UTF-8"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
</Relationships>
</file>

<file path=ppt/notesSlides/_rels/notesSlide17.xml.rels><?xml version="1.0" encoding="UTF-8"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
</Relationships>
</file>

<file path=ppt/notesSlides/_rels/notesSlide18.xml.rels><?xml version="1.0" encoding="UTF-8"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
</Relationships>
</file>

<file path=ppt/notesSlides/_rels/notesSlide19.xml.rels><?xml version="1.0" encoding="UTF-8"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
</Relationships>
</file>

<file path=ppt/notesSlides/_rels/notesSlide20.xml.rels><?xml version="1.0" encoding="UTF-8"?>
<Relationships xmlns="http://schemas.openxmlformats.org/package/2006/relationships"><Relationship Id="rId1" Type="http://schemas.openxmlformats.org/officeDocument/2006/relationships/slide" Target="../slides/slide20.xml"/><Relationship Id="rId2" Type="http://schemas.openxmlformats.org/officeDocument/2006/relationships/notesMaster" Target="../notesMasters/notesMaster1.xml"/>
</Relationships>
</file>

<file path=ppt/notesSlides/_rels/notesSlide21.xml.rels><?xml version="1.0" encoding="UTF-8"?>
<Relationships xmlns="http://schemas.openxmlformats.org/package/2006/relationships"><Relationship Id="rId1" Type="http://schemas.openxmlformats.org/officeDocument/2006/relationships/slide" Target="../slides/slide21.xml"/><Relationship Id="rId2" Type="http://schemas.openxmlformats.org/officeDocument/2006/relationships/notesMaster" Target="../notesMasters/notesMaster1.xml"/>
</Relationships>
</file>

<file path=ppt/notesSlides/_rels/notesSlide22.xml.rels><?xml version="1.0" encoding="UTF-8"?>
<Relationships xmlns="http://schemas.openxmlformats.org/package/2006/relationships"><Relationship Id="rId1" Type="http://schemas.openxmlformats.org/officeDocument/2006/relationships/slide" Target="../slides/slide22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  <a:ln w="0">
            <a:noFill/>
          </a:ln>
        </p:spPr>
      </p:sp>
      <p:sp>
        <p:nvSpPr>
          <p:cNvPr id="331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No preamble and no agenda. Hand out the packet and go straight to the gut check. The shape of the hour: wow first, words later. Students commit to guesses, see the real numbers, and only then learn the vocabulary. In a PD session, run it exactly this way with the teachers as the learners.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2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14E16217-AB06-4868-B027-9194D05CED31}" type="slidenum"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  <a:ln w="0">
            <a:noFill/>
          </a:ln>
        </p:spPr>
      </p:sp>
      <p:sp>
        <p:nvSpPr>
          <p:cNvPr id="334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Solo and silent, under a minute. No discussion yet. These three statements are exactly what Ana's numbers will test, and students revisit them in the close.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5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910F7851-490E-4379-A4E6-3488EB3BF197}" type="slidenum"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  <a:ln w="0">
            <a:noFill/>
          </a:ln>
        </p:spPr>
      </p:sp>
      <p:sp>
        <p:nvSpPr>
          <p:cNvPr id="337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Say: 'A guess you wrote down is worth more than one you kept in your head.' Every student commits a number for every school before the reveal. Blank guess columns are the one thing to nudge.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8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C746FB2F-0FC3-4C36-B477-2DE890A80207}" type="slidenum"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  <a:ln w="0">
            <a:noFill/>
          </a:ln>
        </p:spPr>
      </p:sp>
      <p:sp>
        <p:nvSpPr>
          <p:cNvPr id="340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Leave this up while students check boxes and write guesses. Sticker price is each school's published cost of attendance: tuition, housing, food, books, transportation.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1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63C74335-8339-4AAC-9D56-65DBA7CC881B}" type="slidenum"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  <a:ln w="0">
            <a:noFill/>
          </a:ln>
        </p:spPr>
      </p:sp>
      <p:sp>
        <p:nvSpPr>
          <p:cNvPr id="343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First reveal. Students write the real number in the last column on page 1.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4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3E5183E3-634B-4835-B1A6-FFD263727AF4}" type="slidenum"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  <a:ln w="0">
            <a:noFill/>
          </a:ln>
        </p:spPr>
      </p:sp>
      <p:sp>
        <p:nvSpPr>
          <p:cNvPr id="346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Cal Grant covers systemwide tuition for many California families at the Cal States.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7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1D3EB640-7A95-4B7C-9F0F-C87FF4171713}" type="slidenum"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  <a:ln w="0">
            <a:noFill/>
          </a:ln>
        </p:spPr>
      </p:sp>
      <p:sp>
        <p:nvSpPr>
          <p:cNvPr id="349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Let the room react. UCLA lands within about $5,000 of Pasadena City. The Blue and Gold Opportunity Plan covers UC systemwide tuition and fees for California families under $100,000 who qualify for aid; what remains is housing, food, books, transportation.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0" name="PlaceHolder 3"/>
          <p:cNvSpPr>
            <a:spLocks noGrp="1"/>
          </p:cNvSpPr>
          <p:nvPr>
            <p:ph type="sldNum" idx="43"/>
          </p:nvPr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18FEE088-3EE3-4A9B-BA3C-9AF312E75C57}" type="slidenum"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  <a:ln w="0">
            <a:noFill/>
          </a:ln>
        </p:spPr>
      </p:sp>
      <p:sp>
        <p:nvSpPr>
          <p:cNvPr id="352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Pepperdine barely moves. Do not explain yet. Next slide sets up USC.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3" name="PlaceHolder 3"/>
          <p:cNvSpPr>
            <a:spLocks noGrp="1"/>
          </p:cNvSpPr>
          <p:nvPr>
            <p:ph type="sldNum" idx="44"/>
          </p:nvPr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60C863BA-8FCA-40FF-97F9-59CAAB13CFBC}" type="slidenum"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  <a:ln w="0">
            <a:noFill/>
          </a:ln>
        </p:spPr>
      </p:sp>
      <p:sp>
        <p:nvSpPr>
          <p:cNvPr id="355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Count the hands out loud. Then advance.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6" name="PlaceHolder 3"/>
          <p:cNvSpPr>
            <a:spLocks noGrp="1"/>
          </p:cNvSpPr>
          <p:nvPr>
            <p:ph type="sldNum" idx="45"/>
          </p:nvPr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8908C970-B28E-4E4A-8154-AE39580588A7}" type="slidenum"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  <a:ln w="0">
            <a:noFill/>
          </a:ln>
        </p:spPr>
      </p:sp>
      <p:sp>
        <p:nvSpPr>
          <p:cNvPr id="358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About $74,000 a year in grants and scholarships at Ana's income. Many students guessed far higher, and many crossed USC off. Give the room a moment.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9" name="PlaceHolder 3"/>
          <p:cNvSpPr>
            <a:spLocks noGrp="1"/>
          </p:cNvSpPr>
          <p:nvPr>
            <p:ph type="sldNum" idx="46"/>
          </p:nvPr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F86A7183-6E74-4A2D-81F8-E0D999028269}" type="slidenum"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  <a:ln w="0">
            <a:noFill/>
          </a:ln>
        </p:spPr>
      </p:sp>
      <p:sp>
        <p:nvSpPr>
          <p:cNvPr id="361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Partners answer the two Part 3 questions on page 1. Let a few theories stand before offering facts (endowment, merit aid, 'rich school'). The fact to have ready: USC's need-based grants reach families at Ana's income; Pepperdine's give far less. Only each school's own numbers show this, which is why the Net Price Calculator matters.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2" name="PlaceHolder 3"/>
          <p:cNvSpPr>
            <a:spLocks noGrp="1"/>
          </p:cNvSpPr>
          <p:nvPr>
            <p:ph type="sldNum" idx="47"/>
          </p:nvPr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C08E8204-F699-4816-BE05-4D743B18EECA}" type="slidenum"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  <a:ln w="0">
            <a:noFill/>
          </a:ln>
        </p:spPr>
      </p:sp>
      <p:sp>
        <p:nvSpPr>
          <p:cNvPr id="364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Only now does the vocabulary arrive, after students have felt the gap. Read the Name it box on page 1 together.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5" name="PlaceHolder 3"/>
          <p:cNvSpPr>
            <a:spLocks noGrp="1"/>
          </p:cNvSpPr>
          <p:nvPr>
            <p:ph type="sldNum" idx="48"/>
          </p:nvPr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2FD7A5A4-787D-4253-BF91-27D52063295A}" type="slidenum"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  <a:ln w="0">
            <a:noFill/>
          </a:ln>
        </p:spPr>
      </p:sp>
      <p:sp>
        <p:nvSpPr>
          <p:cNvPr id="367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Pairs work page 2. Circulate and ask 'Is that good? Compared to what?' Resist confirming answers. Graduation rate: finished there within 8 years. Median debt and monthly payment: typical graduate who borrowed, standard 10-year plan. Earnings mostly reflect what students studied. Source: College Scorecard.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8" name="PlaceHolder 3"/>
          <p:cNvSpPr>
            <a:spLocks noGrp="1"/>
          </p:cNvSpPr>
          <p:nvPr>
            <p:ph type="sldNum" idx="49"/>
          </p:nvPr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E61AA29B-B44D-47B4-B98C-1EC82E6A8D17}" type="slidenum"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  <a:ln w="0">
            <a:noFill/>
          </a:ln>
        </p:spPr>
      </p:sp>
      <p:sp>
        <p:nvSpPr>
          <p:cNvPr id="370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Label the four corners, Pepperdine in the center. No room to move? Take a hand count on the board. Honor fit reasons (close to family, size, a program): the numbers are part of the decision, not all of it. Crown no winner.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1" name="PlaceHolder 3"/>
          <p:cNvSpPr>
            <a:spLocks noGrp="1"/>
          </p:cNvSpPr>
          <p:nvPr>
            <p:ph type="sldNum" idx="50"/>
          </p:nvPr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AAB63C6A-9361-4B56-AEF5-0DD424F36D63}" type="slidenum"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  <a:ln w="0">
            <a:noFill/>
          </a:ln>
        </p:spPr>
      </p:sp>
      <p:sp>
        <p:nvSpPr>
          <p:cNvPr id="373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The frame arrives here, as the synthesis, not the opener. No path is being sold: every corner of the room had a real case.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4" name="PlaceHolder 3"/>
          <p:cNvSpPr>
            <a:spLocks noGrp="1"/>
          </p:cNvSpPr>
          <p:nvPr>
            <p:ph type="sldNum" idx="51"/>
          </p:nvPr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E23BDF6C-212D-47F5-8458-F206881260DE}" type="slidenum"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  <a:ln w="0">
            <a:noFill/>
          </a:ln>
        </p:spPr>
      </p:sp>
      <p:sp>
        <p:nvSpPr>
          <p:cNvPr id="376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Hand out the School Data Sheet now (not earlier: it shows Ana's prices). Laptops are optional; the sheet covers 28 California schools at all five income bands. Ask a few students to share their biggest miss.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7" name="PlaceHolder 3"/>
          <p:cNvSpPr>
            <a:spLocks noGrp="1"/>
          </p:cNvSpPr>
          <p:nvPr>
            <p:ph type="sldNum" idx="52"/>
          </p:nvPr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35FFA088-528B-41B0-80B3-18B1BF6A3D47}" type="slidenum"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  <a:ln w="0">
            <a:noFill/>
          </a:ln>
        </p:spPr>
      </p:sp>
      <p:sp>
        <p:nvSpPr>
          <p:cNvPr id="379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Share two or three answers aloud. Changed answers on statements 1 and 2 are the lesson landing.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0" name="PlaceHolder 3"/>
          <p:cNvSpPr>
            <a:spLocks noGrp="1"/>
          </p:cNvSpPr>
          <p:nvPr>
            <p:ph type="sldNum" idx="53"/>
          </p:nvPr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A92823E7-3F66-4E80-A7AB-60F78F3C9C01}" type="slidenum"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  <a:ln w="0">
            <a:noFill/>
          </a:ln>
        </p:spPr>
      </p:sp>
      <p:sp>
        <p:nvSpPr>
          <p:cNvPr id="382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It turns today's income-band average into the family's own estimate. Point to the community college transfer box and Go deeper on page 4.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3" name="PlaceHolder 3"/>
          <p:cNvSpPr>
            <a:spLocks noGrp="1"/>
          </p:cNvSpPr>
          <p:nvPr>
            <p:ph type="sldNum" idx="54"/>
          </p:nvPr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A5AB330E-274B-4BE6-94D4-0B0BD7B85697}" type="slidenum"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  <a:ln w="0">
            <a:noFill/>
          </a:ln>
        </p:spPr>
      </p:sp>
      <p:sp>
        <p:nvSpPr>
          <p:cNvPr id="385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Three formats, one project. The Launchpad unit is free and web-based; the workbook (5th edition) runs a quarter or a semester with its Teacher's Guide.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6" name="PlaceHolder 3"/>
          <p:cNvSpPr>
            <a:spLocks noGrp="1"/>
          </p:cNvSpPr>
          <p:nvPr>
            <p:ph type="sldNum" idx="55"/>
          </p:nvPr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6FD11748-33AA-492F-8855-27200F00DCAB}" type="slidenum"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  <a:ln w="0">
            <a:noFill/>
          </a:ln>
        </p:spPr>
      </p:sp>
      <p:sp>
        <p:nvSpPr>
          <p:cNvPr id="388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For PD sessions; skip with students. ASCA, 2023-24. Many students will never get hours of one-on-one guidance on this decision. One class period is a real start; a unit is better.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9" name="PlaceHolder 3"/>
          <p:cNvSpPr>
            <a:spLocks noGrp="1"/>
          </p:cNvSpPr>
          <p:nvPr>
            <p:ph type="sldNum" idx="56"/>
          </p:nvPr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BD5FEC1B-9C4C-49D7-9B45-ABADDB256406}" type="slidenum"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  <a:ln w="0">
            <a:noFill/>
          </a:ln>
        </p:spPr>
      </p:sp>
      <p:sp>
        <p:nvSpPr>
          <p:cNvPr id="391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For PD sessions; skip with students. The full unit ships with standards mapping, a capstone and rubric, a parent guide plus .ics calendars families can subscribe to, a student-built deadline timeline, and a facilitation guide.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2" name="PlaceHolder 3"/>
          <p:cNvSpPr>
            <a:spLocks noGrp="1"/>
          </p:cNvSpPr>
          <p:nvPr>
            <p:ph type="sldNum" idx="57"/>
          </p:nvPr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7A457634-F2D5-47B1-B0A8-B56C0A94A549}" type="slidenum"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  <a:ln w="0">
            <a:noFill/>
          </a:ln>
        </p:spPr>
      </p:sp>
      <p:sp>
        <p:nvSpPr>
          <p:cNvPr id="394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Close. Point to thefinancelab.co/college-project for every format.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5" name="PlaceHolder 3"/>
          <p:cNvSpPr>
            <a:spLocks noGrp="1"/>
          </p:cNvSpPr>
          <p:nvPr>
            <p:ph type="sldNum" idx="58"/>
          </p:nvPr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E0497168-1B6D-4C44-A221-1B0882EC0976}" type="slidenum"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Title Slid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dt" idx="1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A0595794-D1A5-4365-A97A-890410FE2C21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Title and Vertical Tex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 vert="eaVert">
            <a:noAutofit/>
          </a:bodyPr>
          <a:lstStyle>
            <a:lvl1pPr algn="l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  <a:def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  <a:def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def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743040" lvl="1" indent="-285840" algn="l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algn="l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dt" idx="4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" name="PlaceHolder 4"/>
          <p:cNvSpPr>
            <a:spLocks noGrp="1"/>
          </p:cNvSpPr>
          <p:nvPr>
            <p:ph type="ftr" idx="5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" name="PlaceHolder 5"/>
          <p:cNvSpPr>
            <a:spLocks noGrp="1"/>
          </p:cNvSpPr>
          <p:nvPr>
            <p:ph type="sldNum" idx="6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FAE73F7D-CA8E-40EE-A4DD-A6AA14592506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Vertical Title and Tex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629400" y="274680"/>
            <a:ext cx="2057040" cy="5851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 vert="eaVert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274680"/>
            <a:ext cx="6019560" cy="5851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 vert="eaVert">
            <a:noAutofit/>
          </a:bodyPr>
          <a:lstStyle>
            <a:lvl1pPr algn="l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  <a:def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  <a:def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def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743040" lvl="1" indent="-285840" algn="l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algn="l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dt" idx="7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ftr" idx="8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" name="PlaceHolder 5"/>
          <p:cNvSpPr>
            <a:spLocks noGrp="1"/>
          </p:cNvSpPr>
          <p:nvPr>
            <p:ph type="sldNum" idx="9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B673BE56-464E-44C1-9B0D-37FBBD3A2B36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 and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  <a:def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  <a:def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def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743040" lvl="1" indent="-285840" algn="l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algn="l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dt" idx="10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ftr" idx="11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" name="PlaceHolder 5"/>
          <p:cNvSpPr>
            <a:spLocks noGrp="1"/>
          </p:cNvSpPr>
          <p:nvPr>
            <p:ph type="sldNum" idx="12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0C89DF7C-A2FB-4572-9BB2-5EFBB159453B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Section Header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722160" y="4406760"/>
            <a:ext cx="7772040" cy="1361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en-US" sz="4000" b="1" u="none" strike="noStrike" cap="all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en-US" sz="4000" b="1" u="none" strike="noStrike" cap="all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lang="en-US" sz="4000" b="1" u="none" strike="noStrike" cap="all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722160" y="2906640"/>
            <a:ext cx="7772040" cy="14997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457200"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  <a:defRPr lang="en-US" sz="20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2000" b="0" u="none" strike="noStrike">
              <a:solidFill>
                <a:schemeClr val="dk1">
                  <a:tint val="75000"/>
                </a:schemeClr>
              </a:solidFill>
              <a:effectLst/>
              <a:uFillTx/>
              <a:latin typeface="Calibri"/>
            </a:endParaRPr>
          </a:p>
        </p:txBody>
      </p:sp>
      <p:sp>
        <p:nvSpPr>
          <p:cNvPr id="23" name="PlaceHolder 3"/>
          <p:cNvSpPr>
            <a:spLocks noGrp="1"/>
          </p:cNvSpPr>
          <p:nvPr>
            <p:ph type="dt" idx="13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4" name="PlaceHolder 4"/>
          <p:cNvSpPr>
            <a:spLocks noGrp="1"/>
          </p:cNvSpPr>
          <p:nvPr>
            <p:ph type="ftr" idx="14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5" name="PlaceHolder 5"/>
          <p:cNvSpPr>
            <a:spLocks noGrp="1"/>
          </p:cNvSpPr>
          <p:nvPr>
            <p:ph type="sldNum" idx="15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7EC0A5DF-7D89-47B3-A9EC-B785C7E7995F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wo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38120" cy="4525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  <a:def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  <a:def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743040" lvl="1" indent="-285840" algn="l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algn="l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algn="l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48320" y="1600200"/>
            <a:ext cx="4038120" cy="4525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  <a:def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  <a:def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743040" lvl="1" indent="-285840" algn="l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algn="l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algn="l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dt" idx="16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ftr" idx="17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1" name="PlaceHolder 6"/>
          <p:cNvSpPr>
            <a:spLocks noGrp="1"/>
          </p:cNvSpPr>
          <p:nvPr>
            <p:ph type="sldNum" idx="18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60CF3F12-9344-4D76-86C7-48C953BBE85C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omparison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457200" y="1535040"/>
            <a:ext cx="4039920" cy="639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45720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  <a:defRPr lang="en-US" sz="2400" b="1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en-US" sz="24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 type="body"/>
          </p:nvPr>
        </p:nvSpPr>
        <p:spPr>
          <a:xfrm>
            <a:off x="457200" y="2174760"/>
            <a:ext cx="4039920" cy="3951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  <a:defRPr lang="en-US" sz="16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  <a:tabLst>
                <a:tab pos="0" algn="l"/>
              </a:tabLst>
              <a:defRPr lang="en-US" sz="16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743040" lvl="1" indent="-285840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algn="l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algn="l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</a:pP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lang="en-US" sz="16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algn="l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  <a:tabLst>
                <a:tab pos="0" algn="l"/>
              </a:tabLst>
            </a:pP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lang="en-US" sz="16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 type="body"/>
          </p:nvPr>
        </p:nvSpPr>
        <p:spPr>
          <a:xfrm>
            <a:off x="4645080" y="1535040"/>
            <a:ext cx="4041360" cy="639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45720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  <a:defRPr lang="en-US" sz="2400" b="1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en-US" sz="24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6" name="PlaceHolder 5"/>
          <p:cNvSpPr>
            <a:spLocks noGrp="1"/>
          </p:cNvSpPr>
          <p:nvPr>
            <p:ph type="body"/>
          </p:nvPr>
        </p:nvSpPr>
        <p:spPr>
          <a:xfrm>
            <a:off x="4645080" y="2174760"/>
            <a:ext cx="4041360" cy="3951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  <a:defRPr lang="en-US" sz="16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  <a:tabLst>
                <a:tab pos="0" algn="l"/>
              </a:tabLst>
              <a:defRPr lang="en-US" sz="16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743040" lvl="1" indent="-285840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algn="l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algn="l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</a:pP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lang="en-US" sz="16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algn="l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  <a:tabLst>
                <a:tab pos="0" algn="l"/>
              </a:tabLst>
            </a:pP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lang="en-US" sz="16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7" name="PlaceHolder 6"/>
          <p:cNvSpPr>
            <a:spLocks noGrp="1"/>
          </p:cNvSpPr>
          <p:nvPr>
            <p:ph type="dt" idx="19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8" name="PlaceHolder 7"/>
          <p:cNvSpPr>
            <a:spLocks noGrp="1"/>
          </p:cNvSpPr>
          <p:nvPr>
            <p:ph type="ftr" idx="20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9" name="PlaceHolder 8"/>
          <p:cNvSpPr>
            <a:spLocks noGrp="1"/>
          </p:cNvSpPr>
          <p:nvPr>
            <p:ph type="sldNum" idx="21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055A6BD9-236E-4134-A9B9-0DE9CA12E323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dt" idx="22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2" name="PlaceHolder 3"/>
          <p:cNvSpPr>
            <a:spLocks noGrp="1"/>
          </p:cNvSpPr>
          <p:nvPr>
            <p:ph type="ftr" idx="23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3" name="PlaceHolder 4"/>
          <p:cNvSpPr>
            <a:spLocks noGrp="1"/>
          </p:cNvSpPr>
          <p:nvPr>
            <p:ph type="sldNum" idx="24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311887EE-998D-471A-B8D7-58B54E662AA6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dt" idx="25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ftr" idx="26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sldNum" idx="27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C74168A7-4DCE-4C6F-985C-9E114D9E8F40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7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 defTabSz="457200">
              <a:buNone/>
              <a:def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buNone/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the title text format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8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 defTabSz="457200">
              <a:spcBef>
                <a:spcPts val="641"/>
              </a:spcBef>
              <a:buClr>
                <a:srgbClr val="000000"/>
              </a:buClr>
              <a:buFont typeface="Arial"/>
              <a:buChar char="•"/>
              <a:def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457200">
              <a:spcBef>
                <a:spcPts val="561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457200">
              <a:spcBef>
                <a:spcPts val="479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457200">
              <a:spcBef>
                <a:spcPts val="400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457200">
              <a:spcBef>
                <a:spcPts val="40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  <a:lvl6pPr lvl="5" algn="l" defTabSz="4572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6pPr>
            <a:lvl7pPr lvl="6" algn="l" defTabSz="4572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7pPr>
          </a:lstStyle>
          <a:p>
            <a:pPr marL="343080" indent="-343080" algn="l" defTabSz="457200"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the outline text format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 algn="l" defTabSz="457200">
              <a:spcBef>
                <a:spcPts val="56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Outline Level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 algn="l" defTabSz="457200">
              <a:spcBef>
                <a:spcPts val="47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Outline Level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 algn="l" defTabSz="457200">
              <a:spcBef>
                <a:spcPts val="400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Outline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 algn="l" defTabSz="457200">
              <a:spcBef>
                <a:spcPts val="40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Outline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592000" lvl="5" indent="-216000" algn="l" defTabSz="4572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Sixth Outline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024000" lvl="6" indent="-216000" algn="l" defTabSz="4572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Seventh Outline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ontent with Caption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457200" y="272880"/>
            <a:ext cx="3007800" cy="1161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en-US" sz="2000" b="1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lang="en-US" sz="2000" b="1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3575160" y="272880"/>
            <a:ext cx="5111280" cy="5852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  <a:def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  <a:def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def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743040" lvl="1" indent="-285840" algn="l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algn="l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457200" y="1434960"/>
            <a:ext cx="3007800" cy="469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45720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  <a:defRPr lang="en-US" sz="1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1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dt" idx="28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3" name="PlaceHolder 5"/>
          <p:cNvSpPr>
            <a:spLocks noGrp="1"/>
          </p:cNvSpPr>
          <p:nvPr>
            <p:ph type="ftr" idx="29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4" name="PlaceHolder 6"/>
          <p:cNvSpPr>
            <a:spLocks noGrp="1"/>
          </p:cNvSpPr>
          <p:nvPr>
            <p:ph type="sldNum" idx="30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5FEEEC99-1DBB-47C9-B655-755AB681B58E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Picture with Caption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1792440" y="4800600"/>
            <a:ext cx="5486040" cy="566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en-US" sz="2000" b="1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lang="en-US" sz="2000" b="1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1792440" y="61272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algn="l" defTabSz="457200">
              <a:spcBef>
                <a:spcPts val="28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457200">
              <a:spcBef>
                <a:spcPts val="561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457200">
              <a:spcBef>
                <a:spcPts val="479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457200">
              <a:spcBef>
                <a:spcPts val="400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457200">
              <a:spcBef>
                <a:spcPts val="40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  <a:lvl6pPr lvl="5" algn="l" defTabSz="4572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6pPr>
            <a:lvl7pPr lvl="6" algn="l" defTabSz="4572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7pPr>
          </a:lstStyle>
          <a:p>
            <a:pPr algn="l" defTabSz="457200">
              <a:spcBef>
                <a:spcPts val="28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the outline text format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457200" lvl="1" algn="l" defTabSz="457200">
              <a:spcBef>
                <a:spcPts val="56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Outline Level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914400" lvl="2" algn="l" defTabSz="457200">
              <a:spcBef>
                <a:spcPts val="47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Outline Level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371600" lvl="3" algn="l" defTabSz="457200">
              <a:spcBef>
                <a:spcPts val="400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Outline Level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828800" lvl="4" algn="l" defTabSz="457200">
              <a:spcBef>
                <a:spcPts val="40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Outline Level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286000" lvl="5" algn="l" defTabSz="4572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Sixth Outline Level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743200" lvl="6" algn="l" defTabSz="4572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Seventh Outline Level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1792440" y="5367240"/>
            <a:ext cx="5486040" cy="804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45720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  <a:defRPr lang="en-US" sz="1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1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dt" idx="31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9" name="PlaceHolder 5"/>
          <p:cNvSpPr>
            <a:spLocks noGrp="1"/>
          </p:cNvSpPr>
          <p:nvPr>
            <p:ph type="ftr" idx="32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0" name="PlaceHolder 6"/>
          <p:cNvSpPr>
            <a:spLocks noGrp="1"/>
          </p:cNvSpPr>
          <p:nvPr>
            <p:ph type="sldNum" idx="33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D9663378-A9E5-401E-9EBA-CF5B8B9DE75D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9.xml"/><Relationship Id="rId3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9.xml"/><Relationship Id="rId3" Type="http://schemas.openxmlformats.org/officeDocument/2006/relationships/notesSlide" Target="../notesSlides/notesSlide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6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8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9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0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2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4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5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9.xml"/><Relationship Id="rId3" Type="http://schemas.openxmlformats.org/officeDocument/2006/relationships/notesSlide" Target="../notesSlides/notesSlide16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7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8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9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9.xml"/><Relationship Id="rId3" Type="http://schemas.openxmlformats.org/officeDocument/2006/relationships/notesSlide" Target="../notesSlides/notesSlide20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9.xml"/><Relationship Id="rId3" Type="http://schemas.openxmlformats.org/officeDocument/2006/relationships/notesSlide" Target="../notesSlides/notesSlide21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9.xml"/><Relationship Id="rId4" Type="http://schemas.openxmlformats.org/officeDocument/2006/relationships/notesSlide" Target="../notesSlides/notesSlide2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Rectangle 1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FBF7EF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8" name="Rectangle 2"/>
          <p:cNvSpPr/>
          <p:nvPr/>
        </p:nvSpPr>
        <p:spPr>
          <a:xfrm>
            <a:off x="0" y="0"/>
            <a:ext cx="12191400" cy="145800"/>
          </a:xfrm>
          <a:prstGeom prst="rect">
            <a:avLst/>
          </a:prstGeom>
          <a:solidFill>
            <a:srgbClr val="F4B942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pic>
        <p:nvPicPr>
          <p:cNvPr id="69" name="Picture 3" descr="finance-lab-logo-trans.png"/>
          <p:cNvPicPr/>
          <p:nvPr/>
        </p:nvPicPr>
        <p:blipFill>
          <a:blip r:embed="rId1"/>
          <a:stretch/>
        </p:blipFill>
        <p:spPr>
          <a:xfrm>
            <a:off x="4544640" y="868680"/>
            <a:ext cx="3108600" cy="16956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0" name="TextBox 4"/>
          <p:cNvSpPr/>
          <p:nvPr/>
        </p:nvSpPr>
        <p:spPr>
          <a:xfrm>
            <a:off x="1371600" y="3657600"/>
            <a:ext cx="9445320" cy="2377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algn="ctr" defTabSz="457200">
              <a:lnSpc>
                <a:spcPct val="100000"/>
              </a:lnSpc>
              <a:spcAft>
                <a:spcPts val="400"/>
              </a:spcAft>
            </a:pPr>
            <a:r>
              <a:rPr lang="en-US" sz="4600" b="1" u="none" strike="noStrike">
                <a:solidFill>
                  <a:srgbClr val="0B1D3A"/>
                </a:solidFill>
                <a:effectLst/>
                <a:uFillTx/>
                <a:latin typeface="Arial"/>
              </a:rPr>
              <a:t>THE COLLEGE PROJECT</a:t>
            </a:r>
            <a:endParaRPr lang="en-US" sz="4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457200">
              <a:lnSpc>
                <a:spcPct val="100000"/>
              </a:lnSpc>
              <a:spcAft>
                <a:spcPts val="1800"/>
              </a:spcAft>
            </a:pPr>
            <a:r>
              <a:rPr lang="en-US" sz="2600" b="0" u="none" strike="noStrike">
                <a:solidFill>
                  <a:srgbClr val="9A6E0A"/>
                </a:solidFill>
                <a:effectLst/>
                <a:uFillTx/>
                <a:latin typeface="Arial"/>
              </a:rPr>
              <a:t>One Hour</a:t>
            </a:r>
            <a:endParaRPr lang="en-US" sz="2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457200">
              <a:lnSpc>
                <a:spcPct val="100000"/>
              </a:lnSpc>
              <a:spcAft>
                <a:spcPts val="799"/>
              </a:spcAft>
            </a:pPr>
            <a:r>
              <a:rPr lang="en-US" sz="2000" b="0" u="none" strike="noStrike">
                <a:solidFill>
                  <a:srgbClr val="5B6B80"/>
                </a:solidFill>
                <a:effectLst/>
                <a:uFillTx/>
                <a:latin typeface="Arial"/>
              </a:rPr>
              <a:t>One student. Five colleges. What will she really pay?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1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0B1D3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72" name="Rectangle 2"/>
          <p:cNvSpPr/>
          <p:nvPr/>
        </p:nvSpPr>
        <p:spPr>
          <a:xfrm>
            <a:off x="0" y="0"/>
            <a:ext cx="145800" cy="6857640"/>
          </a:xfrm>
          <a:prstGeom prst="rect">
            <a:avLst/>
          </a:prstGeom>
          <a:solidFill>
            <a:srgbClr val="F4B942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73" name="TextBox 3"/>
          <p:cNvSpPr/>
          <p:nvPr/>
        </p:nvSpPr>
        <p:spPr>
          <a:xfrm>
            <a:off x="822960" y="502920"/>
            <a:ext cx="1051524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1400" b="1" u="none" strike="noStrike">
                <a:solidFill>
                  <a:srgbClr val="00C9BC"/>
                </a:solidFill>
                <a:effectLst/>
                <a:uFillTx/>
                <a:latin typeface="Arial"/>
              </a:rPr>
              <a:t>PART 1 · GUT CHECK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4" name="TextBox 4"/>
          <p:cNvSpPr/>
          <p:nvPr/>
        </p:nvSpPr>
        <p:spPr>
          <a:xfrm>
            <a:off x="822960" y="1143000"/>
            <a:ext cx="1051524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4000" b="1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Agree or disagree?</a:t>
            </a:r>
            <a:endParaRPr lang="en-US" sz="4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5" name="Oval 5"/>
          <p:cNvSpPr/>
          <p:nvPr/>
        </p:nvSpPr>
        <p:spPr>
          <a:xfrm>
            <a:off x="914400" y="2423160"/>
            <a:ext cx="566640" cy="566640"/>
          </a:xfrm>
          <a:prstGeom prst="ellipse">
            <a:avLst/>
          </a:prstGeom>
          <a:solidFill>
            <a:srgbClr val="F4B942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 algn="ctr" defTabSz="457200">
              <a:lnSpc>
                <a:spcPct val="100000"/>
              </a:lnSpc>
              <a:spcAft>
                <a:spcPts val="799"/>
              </a:spcAft>
            </a:pPr>
            <a:r>
              <a:rPr lang="en-US" sz="2000" b="1" u="none" strike="noStrike">
                <a:solidFill>
                  <a:srgbClr val="0B1D3A"/>
                </a:solidFill>
                <a:effectLst/>
                <a:uFillTx/>
                <a:latin typeface="Arial"/>
              </a:rPr>
              <a:t>1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6" name="TextBox 6"/>
          <p:cNvSpPr/>
          <p:nvPr/>
        </p:nvSpPr>
        <p:spPr>
          <a:xfrm>
            <a:off x="1737360" y="2377440"/>
            <a:ext cx="9509400" cy="685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24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Colleges with about the same sticker price cost a family about the same.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7" name="Oval 7"/>
          <p:cNvSpPr/>
          <p:nvPr/>
        </p:nvSpPr>
        <p:spPr>
          <a:xfrm>
            <a:off x="914400" y="3383280"/>
            <a:ext cx="566640" cy="566640"/>
          </a:xfrm>
          <a:prstGeom prst="ellipse">
            <a:avLst/>
          </a:prstGeom>
          <a:solidFill>
            <a:srgbClr val="F4B942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 algn="ctr" defTabSz="457200">
              <a:lnSpc>
                <a:spcPct val="100000"/>
              </a:lnSpc>
              <a:spcAft>
                <a:spcPts val="799"/>
              </a:spcAft>
            </a:pPr>
            <a:r>
              <a:rPr lang="en-US" sz="2000" b="1" u="none" strike="noStrike">
                <a:solidFill>
                  <a:srgbClr val="0B1D3A"/>
                </a:solidFill>
                <a:effectLst/>
                <a:uFillTx/>
                <a:latin typeface="Arial"/>
              </a:rPr>
              <a:t>2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8" name="TextBox 8"/>
          <p:cNvSpPr/>
          <p:nvPr/>
        </p:nvSpPr>
        <p:spPr>
          <a:xfrm>
            <a:off x="1737360" y="3337560"/>
            <a:ext cx="9509400" cy="685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24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A family earning $80,000 a year makes too much to get much financial aid.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9" name="Oval 9"/>
          <p:cNvSpPr/>
          <p:nvPr/>
        </p:nvSpPr>
        <p:spPr>
          <a:xfrm>
            <a:off x="914400" y="4343400"/>
            <a:ext cx="566640" cy="566640"/>
          </a:xfrm>
          <a:prstGeom prst="ellipse">
            <a:avLst/>
          </a:prstGeom>
          <a:solidFill>
            <a:srgbClr val="F4B942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 algn="ctr" defTabSz="457200">
              <a:lnSpc>
                <a:spcPct val="100000"/>
              </a:lnSpc>
              <a:spcAft>
                <a:spcPts val="799"/>
              </a:spcAft>
            </a:pPr>
            <a:r>
              <a:rPr lang="en-US" sz="2000" b="1" u="none" strike="noStrike">
                <a:solidFill>
                  <a:srgbClr val="0B1D3A"/>
                </a:solidFill>
                <a:effectLst/>
                <a:uFillTx/>
                <a:latin typeface="Arial"/>
              </a:rPr>
              <a:t>3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0" name="TextBox 10"/>
          <p:cNvSpPr/>
          <p:nvPr/>
        </p:nvSpPr>
        <p:spPr>
          <a:xfrm>
            <a:off x="1737360" y="4297680"/>
            <a:ext cx="9509400" cy="685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24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The cheapest college is the best deal.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1" name="TextBox 11"/>
          <p:cNvSpPr/>
          <p:nvPr/>
        </p:nvSpPr>
        <p:spPr>
          <a:xfrm>
            <a:off x="822960" y="5577840"/>
            <a:ext cx="10515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1700" b="0" u="none" strike="noStrike">
                <a:solidFill>
                  <a:srgbClr val="B9C6D8"/>
                </a:solidFill>
                <a:effectLst/>
                <a:uFillTx/>
                <a:latin typeface="Arial"/>
              </a:rPr>
              <a:t>Circle your gut on page 1. You will come back to these at the end.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2" name="TextBox 12"/>
          <p:cNvSpPr/>
          <p:nvPr/>
        </p:nvSpPr>
        <p:spPr>
          <a:xfrm>
            <a:off x="822960" y="6437520"/>
            <a:ext cx="731484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900" b="0" u="none" strike="noStrike">
                <a:solidFill>
                  <a:srgbClr val="B9C6D8"/>
                </a:solidFill>
                <a:effectLst/>
                <a:uFillTx/>
                <a:latin typeface="Arial"/>
              </a:rPr>
              <a:t>THE FINANCE LAB  ·  THE COLLEGE PROJECT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Rectangle 1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FBF7EF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84" name="Rectangle 2"/>
          <p:cNvSpPr/>
          <p:nvPr/>
        </p:nvSpPr>
        <p:spPr>
          <a:xfrm>
            <a:off x="0" y="0"/>
            <a:ext cx="145800" cy="6857640"/>
          </a:xfrm>
          <a:prstGeom prst="rect">
            <a:avLst/>
          </a:prstGeom>
          <a:solidFill>
            <a:srgbClr val="F4B942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85" name="TextBox 3"/>
          <p:cNvSpPr/>
          <p:nvPr/>
        </p:nvSpPr>
        <p:spPr>
          <a:xfrm>
            <a:off x="822960" y="502920"/>
            <a:ext cx="1051524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1400" b="1" u="none" strike="noStrike">
                <a:solidFill>
                  <a:srgbClr val="2F5841"/>
                </a:solidFill>
                <a:effectLst/>
                <a:uFillTx/>
                <a:latin typeface="Arial"/>
              </a:rPr>
              <a:t>PART 2 · MEET ANA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6" name="TextBox 4"/>
          <p:cNvSpPr/>
          <p:nvPr/>
        </p:nvSpPr>
        <p:spPr>
          <a:xfrm>
            <a:off x="822960" y="1280160"/>
            <a:ext cx="6583320" cy="4205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457200">
              <a:lnSpc>
                <a:spcPct val="100000"/>
              </a:lnSpc>
              <a:spcAft>
                <a:spcPts val="1599"/>
              </a:spcAft>
            </a:pPr>
            <a:r>
              <a:rPr lang="en-US" sz="4600" b="1" u="none" strike="noStrike">
                <a:solidFill>
                  <a:srgbClr val="0B1D3A"/>
                </a:solidFill>
                <a:effectLst/>
                <a:uFillTx/>
                <a:latin typeface="Arial"/>
              </a:rPr>
              <a:t>Meet Ana.</a:t>
            </a:r>
            <a:endParaRPr lang="en-US" sz="4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2200" b="0" u="none" strike="noStrike">
                <a:solidFill>
                  <a:srgbClr val="5B6B80"/>
                </a:solidFill>
                <a:effectLst/>
                <a:uFillTx/>
                <a:latin typeface="Arial"/>
              </a:rPr>
              <a:t>Family income: about $80,000 a year.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20000"/>
              </a:lnSpc>
              <a:spcAft>
                <a:spcPts val="1400"/>
              </a:spcAft>
            </a:pPr>
            <a:r>
              <a:rPr lang="en-US" sz="2200" b="0" u="none" strike="noStrike">
                <a:solidFill>
                  <a:srgbClr val="5B6B80"/>
                </a:solidFill>
                <a:effectLst/>
                <a:uFillTx/>
                <a:latin typeface="Arial"/>
              </a:rPr>
              <a:t>She got into all five: UCLA, USC, Cal State Long Beach, Pepperdine, Pasadena City College.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20000"/>
              </a:lnSpc>
              <a:spcAft>
                <a:spcPts val="799"/>
              </a:spcAft>
            </a:pPr>
            <a:r>
              <a:rPr lang="en-US" sz="2200" b="1" u="none" strike="noStrike">
                <a:solidFill>
                  <a:srgbClr val="0B1D3A"/>
                </a:solidFill>
                <a:effectLst/>
                <a:uFillTx/>
                <a:latin typeface="Arial"/>
              </a:rPr>
              <a:t>Check any school you would cross off as too expensive. Then guess what her family actually pays per year at each.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87" name="Picture 5" descr="student-thinking.png"/>
          <p:cNvPicPr/>
          <p:nvPr/>
        </p:nvPicPr>
        <p:blipFill>
          <a:blip r:embed="rId1"/>
          <a:stretch/>
        </p:blipFill>
        <p:spPr>
          <a:xfrm>
            <a:off x="7589520" y="1463040"/>
            <a:ext cx="4023000" cy="40230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Rectangle 1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FBF7EF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89" name="Rectangle 2"/>
          <p:cNvSpPr/>
          <p:nvPr/>
        </p:nvSpPr>
        <p:spPr>
          <a:xfrm>
            <a:off x="0" y="0"/>
            <a:ext cx="145800" cy="6857640"/>
          </a:xfrm>
          <a:prstGeom prst="rect">
            <a:avLst/>
          </a:prstGeom>
          <a:solidFill>
            <a:srgbClr val="F4B942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90" name="TextBox 3"/>
          <p:cNvSpPr/>
          <p:nvPr/>
        </p:nvSpPr>
        <p:spPr>
          <a:xfrm>
            <a:off x="822960" y="502920"/>
            <a:ext cx="1051524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1400" b="1" u="none" strike="noStrike">
                <a:solidFill>
                  <a:srgbClr val="2F5841"/>
                </a:solidFill>
                <a:effectLst/>
                <a:uFillTx/>
                <a:latin typeface="Arial"/>
              </a:rPr>
              <a:t>PART 2 · GUESS FIRST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1" name="TextBox 4"/>
          <p:cNvSpPr/>
          <p:nvPr/>
        </p:nvSpPr>
        <p:spPr>
          <a:xfrm>
            <a:off x="822960" y="960120"/>
            <a:ext cx="1051524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3200" b="1" u="none" strike="noStrike">
                <a:solidFill>
                  <a:srgbClr val="0B1D3A"/>
                </a:solidFill>
                <a:effectLst/>
                <a:uFillTx/>
                <a:latin typeface="Arial"/>
              </a:rPr>
              <a:t>Five stickers. Write your guesses.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2" name="TextBox 5"/>
          <p:cNvSpPr/>
          <p:nvPr/>
        </p:nvSpPr>
        <p:spPr>
          <a:xfrm>
            <a:off x="502920" y="1874520"/>
            <a:ext cx="2605680" cy="56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1300" b="1" u="none" strike="noStrike">
                <a:solidFill>
                  <a:srgbClr val="0B1D3A"/>
                </a:solidFill>
                <a:effectLst/>
                <a:uFillTx/>
                <a:latin typeface="Arial"/>
              </a:rPr>
              <a:t>UCLA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3" name="Rectangle 6"/>
          <p:cNvSpPr/>
          <p:nvPr/>
        </p:nvSpPr>
        <p:spPr>
          <a:xfrm>
            <a:off x="3246120" y="1874520"/>
            <a:ext cx="2950200" cy="246600"/>
          </a:xfrm>
          <a:prstGeom prst="rect">
            <a:avLst/>
          </a:prstGeom>
          <a:solidFill>
            <a:srgbClr val="E2DAC8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94" name="TextBox 7"/>
          <p:cNvSpPr/>
          <p:nvPr/>
        </p:nvSpPr>
        <p:spPr>
          <a:xfrm>
            <a:off x="6288120" y="1819800"/>
            <a:ext cx="164556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1100" b="0" u="none" strike="noStrike">
                <a:solidFill>
                  <a:srgbClr val="5B6B80"/>
                </a:solidFill>
                <a:effectLst/>
                <a:uFillTx/>
                <a:latin typeface="Arial"/>
              </a:rPr>
              <a:t>$44,200 sticker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5" name="TextBox 8"/>
          <p:cNvSpPr/>
          <p:nvPr/>
        </p:nvSpPr>
        <p:spPr>
          <a:xfrm>
            <a:off x="3246120" y="2084760"/>
            <a:ext cx="164556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1600" b="1" u="none" strike="noStrike">
                <a:solidFill>
                  <a:srgbClr val="9A6E0A"/>
                </a:solidFill>
                <a:effectLst/>
                <a:uFillTx/>
                <a:latin typeface="Arial"/>
              </a:rPr>
              <a:t>?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6" name="TextBox 9"/>
          <p:cNvSpPr/>
          <p:nvPr/>
        </p:nvSpPr>
        <p:spPr>
          <a:xfrm>
            <a:off x="502920" y="2642760"/>
            <a:ext cx="2605680" cy="56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1300" b="1" u="none" strike="noStrike">
                <a:solidFill>
                  <a:srgbClr val="0B1D3A"/>
                </a:solidFill>
                <a:effectLst/>
                <a:uFillTx/>
                <a:latin typeface="Arial"/>
              </a:rPr>
              <a:t>USC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7" name="Rectangle 10"/>
          <p:cNvSpPr/>
          <p:nvPr/>
        </p:nvSpPr>
        <p:spPr>
          <a:xfrm>
            <a:off x="3246120" y="2642760"/>
            <a:ext cx="6614640" cy="246600"/>
          </a:xfrm>
          <a:prstGeom prst="rect">
            <a:avLst/>
          </a:prstGeom>
          <a:solidFill>
            <a:srgbClr val="E2DAC8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98" name="TextBox 11"/>
          <p:cNvSpPr/>
          <p:nvPr/>
        </p:nvSpPr>
        <p:spPr>
          <a:xfrm>
            <a:off x="9952560" y="2587680"/>
            <a:ext cx="164556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1100" b="0" u="none" strike="noStrike">
                <a:solidFill>
                  <a:srgbClr val="5B6B80"/>
                </a:solidFill>
                <a:effectLst/>
                <a:uFillTx/>
                <a:latin typeface="Arial"/>
              </a:rPr>
              <a:t>$99,100 sticker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9" name="TextBox 12"/>
          <p:cNvSpPr/>
          <p:nvPr/>
        </p:nvSpPr>
        <p:spPr>
          <a:xfrm>
            <a:off x="3246120" y="2853000"/>
            <a:ext cx="164556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1600" b="1" u="none" strike="noStrike">
                <a:solidFill>
                  <a:srgbClr val="9A6E0A"/>
                </a:solidFill>
                <a:effectLst/>
                <a:uFillTx/>
                <a:latin typeface="Arial"/>
              </a:rPr>
              <a:t>?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0" name="TextBox 13"/>
          <p:cNvSpPr/>
          <p:nvPr/>
        </p:nvSpPr>
        <p:spPr>
          <a:xfrm>
            <a:off x="502920" y="3410640"/>
            <a:ext cx="2605680" cy="56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1300" b="1" u="none" strike="noStrike">
                <a:solidFill>
                  <a:srgbClr val="0B1D3A"/>
                </a:solidFill>
                <a:effectLst/>
                <a:uFillTx/>
                <a:latin typeface="Arial"/>
              </a:rPr>
              <a:t>Cal State Long Beach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1" name="Rectangle 14"/>
          <p:cNvSpPr/>
          <p:nvPr/>
        </p:nvSpPr>
        <p:spPr>
          <a:xfrm>
            <a:off x="3246120" y="3410640"/>
            <a:ext cx="1922040" cy="246600"/>
          </a:xfrm>
          <a:prstGeom prst="rect">
            <a:avLst/>
          </a:prstGeom>
          <a:solidFill>
            <a:srgbClr val="E2DAC8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02" name="TextBox 15"/>
          <p:cNvSpPr/>
          <p:nvPr/>
        </p:nvSpPr>
        <p:spPr>
          <a:xfrm>
            <a:off x="5259960" y="3355920"/>
            <a:ext cx="164556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1100" b="0" u="none" strike="noStrike">
                <a:solidFill>
                  <a:srgbClr val="5B6B80"/>
                </a:solidFill>
                <a:effectLst/>
                <a:uFillTx/>
                <a:latin typeface="Arial"/>
              </a:rPr>
              <a:t>$28,800 sticker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3" name="TextBox 16"/>
          <p:cNvSpPr/>
          <p:nvPr/>
        </p:nvSpPr>
        <p:spPr>
          <a:xfrm>
            <a:off x="3246120" y="3620880"/>
            <a:ext cx="164556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1600" b="1" u="none" strike="noStrike">
                <a:solidFill>
                  <a:srgbClr val="9A6E0A"/>
                </a:solidFill>
                <a:effectLst/>
                <a:uFillTx/>
                <a:latin typeface="Arial"/>
              </a:rPr>
              <a:t>?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4" name="TextBox 17"/>
          <p:cNvSpPr/>
          <p:nvPr/>
        </p:nvSpPr>
        <p:spPr>
          <a:xfrm>
            <a:off x="502920" y="4178880"/>
            <a:ext cx="2605680" cy="56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1300" b="1" u="none" strike="noStrike">
                <a:solidFill>
                  <a:srgbClr val="0B1D3A"/>
                </a:solidFill>
                <a:effectLst/>
                <a:uFillTx/>
                <a:latin typeface="Arial"/>
              </a:rPr>
              <a:t>Pepperdine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5" name="Rectangle 18"/>
          <p:cNvSpPr/>
          <p:nvPr/>
        </p:nvSpPr>
        <p:spPr>
          <a:xfrm>
            <a:off x="3246120" y="4178880"/>
            <a:ext cx="6354360" cy="246600"/>
          </a:xfrm>
          <a:prstGeom prst="rect">
            <a:avLst/>
          </a:prstGeom>
          <a:solidFill>
            <a:srgbClr val="E2DAC8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06" name="TextBox 19"/>
          <p:cNvSpPr/>
          <p:nvPr/>
        </p:nvSpPr>
        <p:spPr>
          <a:xfrm>
            <a:off x="9692280" y="4123800"/>
            <a:ext cx="164556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1100" b="0" u="none" strike="noStrike">
                <a:solidFill>
                  <a:srgbClr val="5B6B80"/>
                </a:solidFill>
                <a:effectLst/>
                <a:uFillTx/>
                <a:latin typeface="Arial"/>
              </a:rPr>
              <a:t>$95,200 sticker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7" name="TextBox 20"/>
          <p:cNvSpPr/>
          <p:nvPr/>
        </p:nvSpPr>
        <p:spPr>
          <a:xfrm>
            <a:off x="3246120" y="4389120"/>
            <a:ext cx="164556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1600" b="1" u="none" strike="noStrike">
                <a:solidFill>
                  <a:srgbClr val="9A6E0A"/>
                </a:solidFill>
                <a:effectLst/>
                <a:uFillTx/>
                <a:latin typeface="Arial"/>
              </a:rPr>
              <a:t>?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8" name="TextBox 21"/>
          <p:cNvSpPr/>
          <p:nvPr/>
        </p:nvSpPr>
        <p:spPr>
          <a:xfrm>
            <a:off x="502920" y="4946760"/>
            <a:ext cx="2605680" cy="56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1300" b="1" u="none" strike="noStrike">
                <a:solidFill>
                  <a:srgbClr val="0B1D3A"/>
                </a:solidFill>
                <a:effectLst/>
                <a:uFillTx/>
                <a:latin typeface="Arial"/>
              </a:rPr>
              <a:t>Pasadena City College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9" name="Rectangle 22"/>
          <p:cNvSpPr/>
          <p:nvPr/>
        </p:nvSpPr>
        <p:spPr>
          <a:xfrm>
            <a:off x="3246120" y="4946760"/>
            <a:ext cx="853920" cy="246600"/>
          </a:xfrm>
          <a:prstGeom prst="rect">
            <a:avLst/>
          </a:prstGeom>
          <a:solidFill>
            <a:srgbClr val="E2DAC8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10" name="TextBox 23"/>
          <p:cNvSpPr/>
          <p:nvPr/>
        </p:nvSpPr>
        <p:spPr>
          <a:xfrm>
            <a:off x="4191840" y="4892040"/>
            <a:ext cx="164556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1100" b="0" u="none" strike="noStrike">
                <a:solidFill>
                  <a:srgbClr val="5B6B80"/>
                </a:solidFill>
                <a:effectLst/>
                <a:uFillTx/>
                <a:latin typeface="Arial"/>
              </a:rPr>
              <a:t>$12,800 sticker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1" name="TextBox 24"/>
          <p:cNvSpPr/>
          <p:nvPr/>
        </p:nvSpPr>
        <p:spPr>
          <a:xfrm>
            <a:off x="3246120" y="5157360"/>
            <a:ext cx="164556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1600" b="1" u="none" strike="noStrike">
                <a:solidFill>
                  <a:srgbClr val="9A6E0A"/>
                </a:solidFill>
                <a:effectLst/>
                <a:uFillTx/>
                <a:latin typeface="Arial"/>
              </a:rPr>
              <a:t>?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2" name="TextBox 25"/>
          <p:cNvSpPr/>
          <p:nvPr/>
        </p:nvSpPr>
        <p:spPr>
          <a:xfrm>
            <a:off x="502920" y="6053400"/>
            <a:ext cx="1051524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1200" b="0" u="none" strike="noStrike">
                <a:solidFill>
                  <a:srgbClr val="5B6B80"/>
                </a:solidFill>
                <a:effectLst/>
                <a:uFillTx/>
                <a:latin typeface="Arial"/>
              </a:rPr>
              <a:t>Gold = what Ana pays after grants and scholarships      Light = sticker price      (family about $80k, $75k–$110k Scorecard band)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Rectangle 1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FBF7EF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14" name="Rectangle 2"/>
          <p:cNvSpPr/>
          <p:nvPr/>
        </p:nvSpPr>
        <p:spPr>
          <a:xfrm>
            <a:off x="0" y="0"/>
            <a:ext cx="145800" cy="6857640"/>
          </a:xfrm>
          <a:prstGeom prst="rect">
            <a:avLst/>
          </a:prstGeom>
          <a:solidFill>
            <a:srgbClr val="F4B942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15" name="TextBox 3"/>
          <p:cNvSpPr/>
          <p:nvPr/>
        </p:nvSpPr>
        <p:spPr>
          <a:xfrm>
            <a:off x="822960" y="502920"/>
            <a:ext cx="1051524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1400" b="1" u="none" strike="noStrike">
                <a:solidFill>
                  <a:srgbClr val="2F5841"/>
                </a:solidFill>
                <a:effectLst/>
                <a:uFillTx/>
                <a:latin typeface="Arial"/>
              </a:rPr>
              <a:t>PART 3 · THE REVEAL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6" name="TextBox 4"/>
          <p:cNvSpPr/>
          <p:nvPr/>
        </p:nvSpPr>
        <p:spPr>
          <a:xfrm>
            <a:off x="822960" y="960120"/>
            <a:ext cx="1051524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3200" b="1" u="none" strike="noStrike">
                <a:solidFill>
                  <a:srgbClr val="0B1D3A"/>
                </a:solidFill>
                <a:effectLst/>
                <a:uFillTx/>
                <a:latin typeface="Arial"/>
              </a:rPr>
              <a:t>The reveal.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7" name="TextBox 5"/>
          <p:cNvSpPr/>
          <p:nvPr/>
        </p:nvSpPr>
        <p:spPr>
          <a:xfrm>
            <a:off x="502920" y="1874520"/>
            <a:ext cx="2605680" cy="56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1300" b="1" u="none" strike="noStrike">
                <a:solidFill>
                  <a:srgbClr val="0B1D3A"/>
                </a:solidFill>
                <a:effectLst/>
                <a:uFillTx/>
                <a:latin typeface="Arial"/>
              </a:rPr>
              <a:t>UCLA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8" name="Rectangle 6"/>
          <p:cNvSpPr/>
          <p:nvPr/>
        </p:nvSpPr>
        <p:spPr>
          <a:xfrm>
            <a:off x="3246120" y="1874520"/>
            <a:ext cx="2950200" cy="246600"/>
          </a:xfrm>
          <a:prstGeom prst="rect">
            <a:avLst/>
          </a:prstGeom>
          <a:solidFill>
            <a:srgbClr val="E2DAC8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19" name="TextBox 7"/>
          <p:cNvSpPr/>
          <p:nvPr/>
        </p:nvSpPr>
        <p:spPr>
          <a:xfrm>
            <a:off x="6288120" y="1819800"/>
            <a:ext cx="164556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1100" b="0" u="none" strike="noStrike">
                <a:solidFill>
                  <a:srgbClr val="5B6B80"/>
                </a:solidFill>
                <a:effectLst/>
                <a:uFillTx/>
                <a:latin typeface="Arial"/>
              </a:rPr>
              <a:t>$44,200 sticker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0" name="TextBox 8"/>
          <p:cNvSpPr/>
          <p:nvPr/>
        </p:nvSpPr>
        <p:spPr>
          <a:xfrm>
            <a:off x="3246120" y="2084760"/>
            <a:ext cx="164556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1600" b="1" u="none" strike="noStrike">
                <a:solidFill>
                  <a:srgbClr val="9A6E0A"/>
                </a:solidFill>
                <a:effectLst/>
                <a:uFillTx/>
                <a:latin typeface="Arial"/>
              </a:rPr>
              <a:t>?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1" name="TextBox 9"/>
          <p:cNvSpPr/>
          <p:nvPr/>
        </p:nvSpPr>
        <p:spPr>
          <a:xfrm>
            <a:off x="502920" y="2642760"/>
            <a:ext cx="2605680" cy="56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1300" b="1" u="none" strike="noStrike">
                <a:solidFill>
                  <a:srgbClr val="0B1D3A"/>
                </a:solidFill>
                <a:effectLst/>
                <a:uFillTx/>
                <a:latin typeface="Arial"/>
              </a:rPr>
              <a:t>USC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2" name="Rectangle 10"/>
          <p:cNvSpPr/>
          <p:nvPr/>
        </p:nvSpPr>
        <p:spPr>
          <a:xfrm>
            <a:off x="3246120" y="2642760"/>
            <a:ext cx="6614640" cy="246600"/>
          </a:xfrm>
          <a:prstGeom prst="rect">
            <a:avLst/>
          </a:prstGeom>
          <a:solidFill>
            <a:srgbClr val="E2DAC8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23" name="TextBox 11"/>
          <p:cNvSpPr/>
          <p:nvPr/>
        </p:nvSpPr>
        <p:spPr>
          <a:xfrm>
            <a:off x="9952560" y="2587680"/>
            <a:ext cx="164556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1100" b="0" u="none" strike="noStrike">
                <a:solidFill>
                  <a:srgbClr val="5B6B80"/>
                </a:solidFill>
                <a:effectLst/>
                <a:uFillTx/>
                <a:latin typeface="Arial"/>
              </a:rPr>
              <a:t>$99,100 sticker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4" name="TextBox 12"/>
          <p:cNvSpPr/>
          <p:nvPr/>
        </p:nvSpPr>
        <p:spPr>
          <a:xfrm>
            <a:off x="3246120" y="2853000"/>
            <a:ext cx="164556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1600" b="1" u="none" strike="noStrike">
                <a:solidFill>
                  <a:srgbClr val="9A6E0A"/>
                </a:solidFill>
                <a:effectLst/>
                <a:uFillTx/>
                <a:latin typeface="Arial"/>
              </a:rPr>
              <a:t>?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5" name="TextBox 13"/>
          <p:cNvSpPr/>
          <p:nvPr/>
        </p:nvSpPr>
        <p:spPr>
          <a:xfrm>
            <a:off x="502920" y="3410640"/>
            <a:ext cx="2605680" cy="56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1300" b="1" u="none" strike="noStrike">
                <a:solidFill>
                  <a:srgbClr val="0B1D3A"/>
                </a:solidFill>
                <a:effectLst/>
                <a:uFillTx/>
                <a:latin typeface="Arial"/>
              </a:rPr>
              <a:t>Cal State Long Beach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6" name="Rectangle 14"/>
          <p:cNvSpPr/>
          <p:nvPr/>
        </p:nvSpPr>
        <p:spPr>
          <a:xfrm>
            <a:off x="3246120" y="3410640"/>
            <a:ext cx="1922040" cy="246600"/>
          </a:xfrm>
          <a:prstGeom prst="rect">
            <a:avLst/>
          </a:prstGeom>
          <a:solidFill>
            <a:srgbClr val="E2DAC8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27" name="TextBox 15"/>
          <p:cNvSpPr/>
          <p:nvPr/>
        </p:nvSpPr>
        <p:spPr>
          <a:xfrm>
            <a:off x="5259960" y="3355920"/>
            <a:ext cx="164556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1100" b="0" u="none" strike="noStrike">
                <a:solidFill>
                  <a:srgbClr val="5B6B80"/>
                </a:solidFill>
                <a:effectLst/>
                <a:uFillTx/>
                <a:latin typeface="Arial"/>
              </a:rPr>
              <a:t>$28,800 sticker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8" name="TextBox 16"/>
          <p:cNvSpPr/>
          <p:nvPr/>
        </p:nvSpPr>
        <p:spPr>
          <a:xfrm>
            <a:off x="3246120" y="3620880"/>
            <a:ext cx="164556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1600" b="1" u="none" strike="noStrike">
                <a:solidFill>
                  <a:srgbClr val="9A6E0A"/>
                </a:solidFill>
                <a:effectLst/>
                <a:uFillTx/>
                <a:latin typeface="Arial"/>
              </a:rPr>
              <a:t>?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9" name="TextBox 17"/>
          <p:cNvSpPr/>
          <p:nvPr/>
        </p:nvSpPr>
        <p:spPr>
          <a:xfrm>
            <a:off x="502920" y="4178880"/>
            <a:ext cx="2605680" cy="56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1300" b="1" u="none" strike="noStrike">
                <a:solidFill>
                  <a:srgbClr val="0B1D3A"/>
                </a:solidFill>
                <a:effectLst/>
                <a:uFillTx/>
                <a:latin typeface="Arial"/>
              </a:rPr>
              <a:t>Pepperdine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0" name="Rectangle 18"/>
          <p:cNvSpPr/>
          <p:nvPr/>
        </p:nvSpPr>
        <p:spPr>
          <a:xfrm>
            <a:off x="3246120" y="4178880"/>
            <a:ext cx="6354360" cy="246600"/>
          </a:xfrm>
          <a:prstGeom prst="rect">
            <a:avLst/>
          </a:prstGeom>
          <a:solidFill>
            <a:srgbClr val="E2DAC8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31" name="TextBox 19"/>
          <p:cNvSpPr/>
          <p:nvPr/>
        </p:nvSpPr>
        <p:spPr>
          <a:xfrm>
            <a:off x="9692280" y="4123800"/>
            <a:ext cx="164556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1100" b="0" u="none" strike="noStrike">
                <a:solidFill>
                  <a:srgbClr val="5B6B80"/>
                </a:solidFill>
                <a:effectLst/>
                <a:uFillTx/>
                <a:latin typeface="Arial"/>
              </a:rPr>
              <a:t>$95,200 sticker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2" name="TextBox 20"/>
          <p:cNvSpPr/>
          <p:nvPr/>
        </p:nvSpPr>
        <p:spPr>
          <a:xfrm>
            <a:off x="3246120" y="4389120"/>
            <a:ext cx="164556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1600" b="1" u="none" strike="noStrike">
                <a:solidFill>
                  <a:srgbClr val="9A6E0A"/>
                </a:solidFill>
                <a:effectLst/>
                <a:uFillTx/>
                <a:latin typeface="Arial"/>
              </a:rPr>
              <a:t>?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3" name="TextBox 21"/>
          <p:cNvSpPr/>
          <p:nvPr/>
        </p:nvSpPr>
        <p:spPr>
          <a:xfrm>
            <a:off x="502920" y="4946760"/>
            <a:ext cx="2605680" cy="56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1300" b="1" u="none" strike="noStrike">
                <a:solidFill>
                  <a:srgbClr val="0B1D3A"/>
                </a:solidFill>
                <a:effectLst/>
                <a:uFillTx/>
                <a:latin typeface="Arial"/>
              </a:rPr>
              <a:t>Pasadena City College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4" name="Rectangle 22"/>
          <p:cNvSpPr/>
          <p:nvPr/>
        </p:nvSpPr>
        <p:spPr>
          <a:xfrm>
            <a:off x="3246120" y="4946760"/>
            <a:ext cx="853920" cy="246600"/>
          </a:xfrm>
          <a:prstGeom prst="rect">
            <a:avLst/>
          </a:prstGeom>
          <a:solidFill>
            <a:srgbClr val="E2DAC8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35" name="TextBox 23"/>
          <p:cNvSpPr/>
          <p:nvPr/>
        </p:nvSpPr>
        <p:spPr>
          <a:xfrm>
            <a:off x="4191840" y="4892040"/>
            <a:ext cx="164556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1100" b="0" u="none" strike="noStrike">
                <a:solidFill>
                  <a:srgbClr val="5B6B80"/>
                </a:solidFill>
                <a:effectLst/>
                <a:uFillTx/>
                <a:latin typeface="Arial"/>
              </a:rPr>
              <a:t>$12,800 sticker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6" name="Rectangle 24"/>
          <p:cNvSpPr/>
          <p:nvPr/>
        </p:nvSpPr>
        <p:spPr>
          <a:xfrm>
            <a:off x="3246120" y="5239440"/>
            <a:ext cx="609480" cy="246600"/>
          </a:xfrm>
          <a:prstGeom prst="rect">
            <a:avLst/>
          </a:prstGeom>
          <a:solidFill>
            <a:srgbClr val="F4B942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37" name="TextBox 25"/>
          <p:cNvSpPr/>
          <p:nvPr/>
        </p:nvSpPr>
        <p:spPr>
          <a:xfrm>
            <a:off x="3947400" y="5157360"/>
            <a:ext cx="164556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1400" b="1" u="none" strike="noStrike">
                <a:solidFill>
                  <a:srgbClr val="0B1D3A"/>
                </a:solidFill>
                <a:effectLst/>
                <a:uFillTx/>
                <a:latin typeface="Arial"/>
              </a:rPr>
              <a:t>$9,136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8" name="TextBox 26"/>
          <p:cNvSpPr/>
          <p:nvPr/>
        </p:nvSpPr>
        <p:spPr>
          <a:xfrm>
            <a:off x="502920" y="6053400"/>
            <a:ext cx="1051524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1200" b="0" u="none" strike="noStrike">
                <a:solidFill>
                  <a:srgbClr val="5B6B80"/>
                </a:solidFill>
                <a:effectLst/>
                <a:uFillTx/>
                <a:latin typeface="Arial"/>
              </a:rPr>
              <a:t>Gold = what Ana pays after grants and scholarships      Light = sticker price      (family about $80k, $75k–$110k Scorecard band)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Rectangle 1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FBF7EF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40" name="Rectangle 2"/>
          <p:cNvSpPr/>
          <p:nvPr/>
        </p:nvSpPr>
        <p:spPr>
          <a:xfrm>
            <a:off x="0" y="0"/>
            <a:ext cx="145800" cy="6857640"/>
          </a:xfrm>
          <a:prstGeom prst="rect">
            <a:avLst/>
          </a:prstGeom>
          <a:solidFill>
            <a:srgbClr val="F4B942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41" name="TextBox 3"/>
          <p:cNvSpPr/>
          <p:nvPr/>
        </p:nvSpPr>
        <p:spPr>
          <a:xfrm>
            <a:off x="822960" y="502920"/>
            <a:ext cx="1051524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1400" b="1" u="none" strike="noStrike">
                <a:solidFill>
                  <a:srgbClr val="2F5841"/>
                </a:solidFill>
                <a:effectLst/>
                <a:uFillTx/>
                <a:latin typeface="Arial"/>
              </a:rPr>
              <a:t>PART 3 · THE REVEAL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2" name="TextBox 4"/>
          <p:cNvSpPr/>
          <p:nvPr/>
        </p:nvSpPr>
        <p:spPr>
          <a:xfrm>
            <a:off x="822960" y="960120"/>
            <a:ext cx="1051524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3200" b="1" u="none" strike="noStrike">
                <a:solidFill>
                  <a:srgbClr val="0B1D3A"/>
                </a:solidFill>
                <a:effectLst/>
                <a:uFillTx/>
                <a:latin typeface="Arial"/>
              </a:rPr>
              <a:t>The reveal.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3" name="TextBox 5"/>
          <p:cNvSpPr/>
          <p:nvPr/>
        </p:nvSpPr>
        <p:spPr>
          <a:xfrm>
            <a:off x="502920" y="1874520"/>
            <a:ext cx="2605680" cy="56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1300" b="1" u="none" strike="noStrike">
                <a:solidFill>
                  <a:srgbClr val="0B1D3A"/>
                </a:solidFill>
                <a:effectLst/>
                <a:uFillTx/>
                <a:latin typeface="Arial"/>
              </a:rPr>
              <a:t>UCLA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4" name="Rectangle 6"/>
          <p:cNvSpPr/>
          <p:nvPr/>
        </p:nvSpPr>
        <p:spPr>
          <a:xfrm>
            <a:off x="3246120" y="1874520"/>
            <a:ext cx="2950200" cy="246600"/>
          </a:xfrm>
          <a:prstGeom prst="rect">
            <a:avLst/>
          </a:prstGeom>
          <a:solidFill>
            <a:srgbClr val="E2DAC8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45" name="TextBox 7"/>
          <p:cNvSpPr/>
          <p:nvPr/>
        </p:nvSpPr>
        <p:spPr>
          <a:xfrm>
            <a:off x="6288120" y="1819800"/>
            <a:ext cx="164556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1100" b="0" u="none" strike="noStrike">
                <a:solidFill>
                  <a:srgbClr val="5B6B80"/>
                </a:solidFill>
                <a:effectLst/>
                <a:uFillTx/>
                <a:latin typeface="Arial"/>
              </a:rPr>
              <a:t>$44,200 sticker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6" name="TextBox 8"/>
          <p:cNvSpPr/>
          <p:nvPr/>
        </p:nvSpPr>
        <p:spPr>
          <a:xfrm>
            <a:off x="3246120" y="2084760"/>
            <a:ext cx="164556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1600" b="1" u="none" strike="noStrike">
                <a:solidFill>
                  <a:srgbClr val="9A6E0A"/>
                </a:solidFill>
                <a:effectLst/>
                <a:uFillTx/>
                <a:latin typeface="Arial"/>
              </a:rPr>
              <a:t>?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7" name="TextBox 9"/>
          <p:cNvSpPr/>
          <p:nvPr/>
        </p:nvSpPr>
        <p:spPr>
          <a:xfrm>
            <a:off x="502920" y="2642760"/>
            <a:ext cx="2605680" cy="56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1300" b="1" u="none" strike="noStrike">
                <a:solidFill>
                  <a:srgbClr val="0B1D3A"/>
                </a:solidFill>
                <a:effectLst/>
                <a:uFillTx/>
                <a:latin typeface="Arial"/>
              </a:rPr>
              <a:t>USC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8" name="Rectangle 10"/>
          <p:cNvSpPr/>
          <p:nvPr/>
        </p:nvSpPr>
        <p:spPr>
          <a:xfrm>
            <a:off x="3246120" y="2642760"/>
            <a:ext cx="6614640" cy="246600"/>
          </a:xfrm>
          <a:prstGeom prst="rect">
            <a:avLst/>
          </a:prstGeom>
          <a:solidFill>
            <a:srgbClr val="E2DAC8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49" name="TextBox 11"/>
          <p:cNvSpPr/>
          <p:nvPr/>
        </p:nvSpPr>
        <p:spPr>
          <a:xfrm>
            <a:off x="9952560" y="2587680"/>
            <a:ext cx="164556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1100" b="0" u="none" strike="noStrike">
                <a:solidFill>
                  <a:srgbClr val="5B6B80"/>
                </a:solidFill>
                <a:effectLst/>
                <a:uFillTx/>
                <a:latin typeface="Arial"/>
              </a:rPr>
              <a:t>$99,100 sticker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0" name="TextBox 12"/>
          <p:cNvSpPr/>
          <p:nvPr/>
        </p:nvSpPr>
        <p:spPr>
          <a:xfrm>
            <a:off x="3246120" y="2853000"/>
            <a:ext cx="164556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1600" b="1" u="none" strike="noStrike">
                <a:solidFill>
                  <a:srgbClr val="9A6E0A"/>
                </a:solidFill>
                <a:effectLst/>
                <a:uFillTx/>
                <a:latin typeface="Arial"/>
              </a:rPr>
              <a:t>?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1" name="TextBox 13"/>
          <p:cNvSpPr/>
          <p:nvPr/>
        </p:nvSpPr>
        <p:spPr>
          <a:xfrm>
            <a:off x="502920" y="3410640"/>
            <a:ext cx="2605680" cy="56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1300" b="1" u="none" strike="noStrike">
                <a:solidFill>
                  <a:srgbClr val="0B1D3A"/>
                </a:solidFill>
                <a:effectLst/>
                <a:uFillTx/>
                <a:latin typeface="Arial"/>
              </a:rPr>
              <a:t>Cal State Long Beach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2" name="Rectangle 14"/>
          <p:cNvSpPr/>
          <p:nvPr/>
        </p:nvSpPr>
        <p:spPr>
          <a:xfrm>
            <a:off x="3246120" y="3410640"/>
            <a:ext cx="1922040" cy="246600"/>
          </a:xfrm>
          <a:prstGeom prst="rect">
            <a:avLst/>
          </a:prstGeom>
          <a:solidFill>
            <a:srgbClr val="E2DAC8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53" name="TextBox 15"/>
          <p:cNvSpPr/>
          <p:nvPr/>
        </p:nvSpPr>
        <p:spPr>
          <a:xfrm>
            <a:off x="5259960" y="3355920"/>
            <a:ext cx="164556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1100" b="0" u="none" strike="noStrike">
                <a:solidFill>
                  <a:srgbClr val="5B6B80"/>
                </a:solidFill>
                <a:effectLst/>
                <a:uFillTx/>
                <a:latin typeface="Arial"/>
              </a:rPr>
              <a:t>$28,800 sticker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4" name="Rectangle 16"/>
          <p:cNvSpPr/>
          <p:nvPr/>
        </p:nvSpPr>
        <p:spPr>
          <a:xfrm>
            <a:off x="3246120" y="3703320"/>
            <a:ext cx="842760" cy="246600"/>
          </a:xfrm>
          <a:prstGeom prst="rect">
            <a:avLst/>
          </a:prstGeom>
          <a:solidFill>
            <a:srgbClr val="F4B942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55" name="TextBox 17"/>
          <p:cNvSpPr/>
          <p:nvPr/>
        </p:nvSpPr>
        <p:spPr>
          <a:xfrm>
            <a:off x="4180680" y="3620880"/>
            <a:ext cx="164556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1400" b="1" u="none" strike="noStrike">
                <a:solidFill>
                  <a:srgbClr val="0B1D3A"/>
                </a:solidFill>
                <a:effectLst/>
                <a:uFillTx/>
                <a:latin typeface="Arial"/>
              </a:rPr>
              <a:t>$12,630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6" name="TextBox 18"/>
          <p:cNvSpPr/>
          <p:nvPr/>
        </p:nvSpPr>
        <p:spPr>
          <a:xfrm>
            <a:off x="502920" y="4178880"/>
            <a:ext cx="2605680" cy="56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1300" b="1" u="none" strike="noStrike">
                <a:solidFill>
                  <a:srgbClr val="0B1D3A"/>
                </a:solidFill>
                <a:effectLst/>
                <a:uFillTx/>
                <a:latin typeface="Arial"/>
              </a:rPr>
              <a:t>Pepperdine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7" name="Rectangle 19"/>
          <p:cNvSpPr/>
          <p:nvPr/>
        </p:nvSpPr>
        <p:spPr>
          <a:xfrm>
            <a:off x="3246120" y="4178880"/>
            <a:ext cx="6354360" cy="246600"/>
          </a:xfrm>
          <a:prstGeom prst="rect">
            <a:avLst/>
          </a:prstGeom>
          <a:solidFill>
            <a:srgbClr val="E2DAC8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58" name="TextBox 20"/>
          <p:cNvSpPr/>
          <p:nvPr/>
        </p:nvSpPr>
        <p:spPr>
          <a:xfrm>
            <a:off x="9692280" y="4123800"/>
            <a:ext cx="164556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1100" b="0" u="none" strike="noStrike">
                <a:solidFill>
                  <a:srgbClr val="5B6B80"/>
                </a:solidFill>
                <a:effectLst/>
                <a:uFillTx/>
                <a:latin typeface="Arial"/>
              </a:rPr>
              <a:t>$95,200 sticker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9" name="TextBox 21"/>
          <p:cNvSpPr/>
          <p:nvPr/>
        </p:nvSpPr>
        <p:spPr>
          <a:xfrm>
            <a:off x="3246120" y="4389120"/>
            <a:ext cx="164556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1600" b="1" u="none" strike="noStrike">
                <a:solidFill>
                  <a:srgbClr val="9A6E0A"/>
                </a:solidFill>
                <a:effectLst/>
                <a:uFillTx/>
                <a:latin typeface="Arial"/>
              </a:rPr>
              <a:t>?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0" name="TextBox 22"/>
          <p:cNvSpPr/>
          <p:nvPr/>
        </p:nvSpPr>
        <p:spPr>
          <a:xfrm>
            <a:off x="502920" y="4946760"/>
            <a:ext cx="2605680" cy="56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1300" b="1" u="none" strike="noStrike">
                <a:solidFill>
                  <a:srgbClr val="0B1D3A"/>
                </a:solidFill>
                <a:effectLst/>
                <a:uFillTx/>
                <a:latin typeface="Arial"/>
              </a:rPr>
              <a:t>Pasadena City College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1" name="Rectangle 23"/>
          <p:cNvSpPr/>
          <p:nvPr/>
        </p:nvSpPr>
        <p:spPr>
          <a:xfrm>
            <a:off x="3246120" y="4946760"/>
            <a:ext cx="853920" cy="246600"/>
          </a:xfrm>
          <a:prstGeom prst="rect">
            <a:avLst/>
          </a:prstGeom>
          <a:solidFill>
            <a:srgbClr val="E2DAC8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62" name="TextBox 24"/>
          <p:cNvSpPr/>
          <p:nvPr/>
        </p:nvSpPr>
        <p:spPr>
          <a:xfrm>
            <a:off x="4191840" y="4892040"/>
            <a:ext cx="164556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1100" b="0" u="none" strike="noStrike">
                <a:solidFill>
                  <a:srgbClr val="5B6B80"/>
                </a:solidFill>
                <a:effectLst/>
                <a:uFillTx/>
                <a:latin typeface="Arial"/>
              </a:rPr>
              <a:t>$12,800 sticker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3" name="Rectangle 25"/>
          <p:cNvSpPr/>
          <p:nvPr/>
        </p:nvSpPr>
        <p:spPr>
          <a:xfrm>
            <a:off x="3246120" y="5239440"/>
            <a:ext cx="609480" cy="246600"/>
          </a:xfrm>
          <a:prstGeom prst="rect">
            <a:avLst/>
          </a:prstGeom>
          <a:solidFill>
            <a:srgbClr val="F4B942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64" name="TextBox 26"/>
          <p:cNvSpPr/>
          <p:nvPr/>
        </p:nvSpPr>
        <p:spPr>
          <a:xfrm>
            <a:off x="3947400" y="5157360"/>
            <a:ext cx="164556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1400" b="1" u="none" strike="noStrike">
                <a:solidFill>
                  <a:srgbClr val="0B1D3A"/>
                </a:solidFill>
                <a:effectLst/>
                <a:uFillTx/>
                <a:latin typeface="Arial"/>
              </a:rPr>
              <a:t>$9,136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5" name="TextBox 27"/>
          <p:cNvSpPr/>
          <p:nvPr/>
        </p:nvSpPr>
        <p:spPr>
          <a:xfrm>
            <a:off x="502920" y="6053400"/>
            <a:ext cx="1051524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1200" b="0" u="none" strike="noStrike">
                <a:solidFill>
                  <a:srgbClr val="5B6B80"/>
                </a:solidFill>
                <a:effectLst/>
                <a:uFillTx/>
                <a:latin typeface="Arial"/>
              </a:rPr>
              <a:t>Gold = what Ana pays after grants and scholarships      Light = sticker price      (family about $80k, $75k–$110k Scorecard band)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Rectangle 1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FBF7EF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67" name="Rectangle 2"/>
          <p:cNvSpPr/>
          <p:nvPr/>
        </p:nvSpPr>
        <p:spPr>
          <a:xfrm>
            <a:off x="0" y="0"/>
            <a:ext cx="145800" cy="6857640"/>
          </a:xfrm>
          <a:prstGeom prst="rect">
            <a:avLst/>
          </a:prstGeom>
          <a:solidFill>
            <a:srgbClr val="F4B942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68" name="TextBox 3"/>
          <p:cNvSpPr/>
          <p:nvPr/>
        </p:nvSpPr>
        <p:spPr>
          <a:xfrm>
            <a:off x="822960" y="502920"/>
            <a:ext cx="1051524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1400" b="1" u="none" strike="noStrike">
                <a:solidFill>
                  <a:srgbClr val="2F5841"/>
                </a:solidFill>
                <a:effectLst/>
                <a:uFillTx/>
                <a:latin typeface="Arial"/>
              </a:rPr>
              <a:t>PART 3 · THE REVEAL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9" name="TextBox 4"/>
          <p:cNvSpPr/>
          <p:nvPr/>
        </p:nvSpPr>
        <p:spPr>
          <a:xfrm>
            <a:off x="822960" y="960120"/>
            <a:ext cx="1051524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3200" b="1" u="none" strike="noStrike">
                <a:solidFill>
                  <a:srgbClr val="0B1D3A"/>
                </a:solidFill>
                <a:effectLst/>
                <a:uFillTx/>
                <a:latin typeface="Arial"/>
              </a:rPr>
              <a:t>The reveal.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0" name="TextBox 5"/>
          <p:cNvSpPr/>
          <p:nvPr/>
        </p:nvSpPr>
        <p:spPr>
          <a:xfrm>
            <a:off x="502920" y="1874520"/>
            <a:ext cx="2605680" cy="56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1300" b="1" u="none" strike="noStrike">
                <a:solidFill>
                  <a:srgbClr val="0B1D3A"/>
                </a:solidFill>
                <a:effectLst/>
                <a:uFillTx/>
                <a:latin typeface="Arial"/>
              </a:rPr>
              <a:t>UCLA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1" name="Rectangle 6"/>
          <p:cNvSpPr/>
          <p:nvPr/>
        </p:nvSpPr>
        <p:spPr>
          <a:xfrm>
            <a:off x="3246120" y="1874520"/>
            <a:ext cx="2950200" cy="246600"/>
          </a:xfrm>
          <a:prstGeom prst="rect">
            <a:avLst/>
          </a:prstGeom>
          <a:solidFill>
            <a:srgbClr val="E2DAC8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72" name="TextBox 7"/>
          <p:cNvSpPr/>
          <p:nvPr/>
        </p:nvSpPr>
        <p:spPr>
          <a:xfrm>
            <a:off x="6288120" y="1819800"/>
            <a:ext cx="164556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1100" b="0" u="none" strike="noStrike">
                <a:solidFill>
                  <a:srgbClr val="5B6B80"/>
                </a:solidFill>
                <a:effectLst/>
                <a:uFillTx/>
                <a:latin typeface="Arial"/>
              </a:rPr>
              <a:t>$44,200 sticker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3" name="Rectangle 8"/>
          <p:cNvSpPr/>
          <p:nvPr/>
        </p:nvSpPr>
        <p:spPr>
          <a:xfrm>
            <a:off x="3246120" y="2167200"/>
            <a:ext cx="943560" cy="246600"/>
          </a:xfrm>
          <a:prstGeom prst="rect">
            <a:avLst/>
          </a:prstGeom>
          <a:solidFill>
            <a:srgbClr val="F4B942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74" name="TextBox 9"/>
          <p:cNvSpPr/>
          <p:nvPr/>
        </p:nvSpPr>
        <p:spPr>
          <a:xfrm>
            <a:off x="4281480" y="2084760"/>
            <a:ext cx="164556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1400" b="1" u="none" strike="noStrike">
                <a:solidFill>
                  <a:srgbClr val="0B1D3A"/>
                </a:solidFill>
                <a:effectLst/>
                <a:uFillTx/>
                <a:latin typeface="Arial"/>
              </a:rPr>
              <a:t>$14,142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5" name="TextBox 10"/>
          <p:cNvSpPr/>
          <p:nvPr/>
        </p:nvSpPr>
        <p:spPr>
          <a:xfrm>
            <a:off x="502920" y="2642760"/>
            <a:ext cx="2605680" cy="56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1300" b="1" u="none" strike="noStrike">
                <a:solidFill>
                  <a:srgbClr val="0B1D3A"/>
                </a:solidFill>
                <a:effectLst/>
                <a:uFillTx/>
                <a:latin typeface="Arial"/>
              </a:rPr>
              <a:t>USC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6" name="Rectangle 11"/>
          <p:cNvSpPr/>
          <p:nvPr/>
        </p:nvSpPr>
        <p:spPr>
          <a:xfrm>
            <a:off x="3246120" y="2642760"/>
            <a:ext cx="6614640" cy="246600"/>
          </a:xfrm>
          <a:prstGeom prst="rect">
            <a:avLst/>
          </a:prstGeom>
          <a:solidFill>
            <a:srgbClr val="E2DAC8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77" name="TextBox 12"/>
          <p:cNvSpPr/>
          <p:nvPr/>
        </p:nvSpPr>
        <p:spPr>
          <a:xfrm>
            <a:off x="9952560" y="2587680"/>
            <a:ext cx="164556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1100" b="0" u="none" strike="noStrike">
                <a:solidFill>
                  <a:srgbClr val="5B6B80"/>
                </a:solidFill>
                <a:effectLst/>
                <a:uFillTx/>
                <a:latin typeface="Arial"/>
              </a:rPr>
              <a:t>$99,100 sticker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8" name="TextBox 13"/>
          <p:cNvSpPr/>
          <p:nvPr/>
        </p:nvSpPr>
        <p:spPr>
          <a:xfrm>
            <a:off x="3246120" y="2853000"/>
            <a:ext cx="164556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1600" b="1" u="none" strike="noStrike">
                <a:solidFill>
                  <a:srgbClr val="9A6E0A"/>
                </a:solidFill>
                <a:effectLst/>
                <a:uFillTx/>
                <a:latin typeface="Arial"/>
              </a:rPr>
              <a:t>?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9" name="TextBox 14"/>
          <p:cNvSpPr/>
          <p:nvPr/>
        </p:nvSpPr>
        <p:spPr>
          <a:xfrm>
            <a:off x="502920" y="3410640"/>
            <a:ext cx="2605680" cy="56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1300" b="1" u="none" strike="noStrike">
                <a:solidFill>
                  <a:srgbClr val="0B1D3A"/>
                </a:solidFill>
                <a:effectLst/>
                <a:uFillTx/>
                <a:latin typeface="Arial"/>
              </a:rPr>
              <a:t>Cal State Long Beach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0" name="Rectangle 15"/>
          <p:cNvSpPr/>
          <p:nvPr/>
        </p:nvSpPr>
        <p:spPr>
          <a:xfrm>
            <a:off x="3246120" y="3410640"/>
            <a:ext cx="1922040" cy="246600"/>
          </a:xfrm>
          <a:prstGeom prst="rect">
            <a:avLst/>
          </a:prstGeom>
          <a:solidFill>
            <a:srgbClr val="E2DAC8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81" name="TextBox 16"/>
          <p:cNvSpPr/>
          <p:nvPr/>
        </p:nvSpPr>
        <p:spPr>
          <a:xfrm>
            <a:off x="5259960" y="3355920"/>
            <a:ext cx="164556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1100" b="0" u="none" strike="noStrike">
                <a:solidFill>
                  <a:srgbClr val="5B6B80"/>
                </a:solidFill>
                <a:effectLst/>
                <a:uFillTx/>
                <a:latin typeface="Arial"/>
              </a:rPr>
              <a:t>$28,800 sticker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2" name="Rectangle 17"/>
          <p:cNvSpPr/>
          <p:nvPr/>
        </p:nvSpPr>
        <p:spPr>
          <a:xfrm>
            <a:off x="3246120" y="3703320"/>
            <a:ext cx="842760" cy="246600"/>
          </a:xfrm>
          <a:prstGeom prst="rect">
            <a:avLst/>
          </a:prstGeom>
          <a:solidFill>
            <a:srgbClr val="F4B942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83" name="TextBox 18"/>
          <p:cNvSpPr/>
          <p:nvPr/>
        </p:nvSpPr>
        <p:spPr>
          <a:xfrm>
            <a:off x="4180680" y="3620880"/>
            <a:ext cx="164556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1400" b="1" u="none" strike="noStrike">
                <a:solidFill>
                  <a:srgbClr val="0B1D3A"/>
                </a:solidFill>
                <a:effectLst/>
                <a:uFillTx/>
                <a:latin typeface="Arial"/>
              </a:rPr>
              <a:t>$12,630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4" name="TextBox 19"/>
          <p:cNvSpPr/>
          <p:nvPr/>
        </p:nvSpPr>
        <p:spPr>
          <a:xfrm>
            <a:off x="502920" y="4178880"/>
            <a:ext cx="2605680" cy="56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1300" b="1" u="none" strike="noStrike">
                <a:solidFill>
                  <a:srgbClr val="0B1D3A"/>
                </a:solidFill>
                <a:effectLst/>
                <a:uFillTx/>
                <a:latin typeface="Arial"/>
              </a:rPr>
              <a:t>Pepperdine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5" name="Rectangle 20"/>
          <p:cNvSpPr/>
          <p:nvPr/>
        </p:nvSpPr>
        <p:spPr>
          <a:xfrm>
            <a:off x="3246120" y="4178880"/>
            <a:ext cx="6354360" cy="246600"/>
          </a:xfrm>
          <a:prstGeom prst="rect">
            <a:avLst/>
          </a:prstGeom>
          <a:solidFill>
            <a:srgbClr val="E2DAC8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86" name="TextBox 21"/>
          <p:cNvSpPr/>
          <p:nvPr/>
        </p:nvSpPr>
        <p:spPr>
          <a:xfrm>
            <a:off x="9692280" y="4123800"/>
            <a:ext cx="164556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1100" b="0" u="none" strike="noStrike">
                <a:solidFill>
                  <a:srgbClr val="5B6B80"/>
                </a:solidFill>
                <a:effectLst/>
                <a:uFillTx/>
                <a:latin typeface="Arial"/>
              </a:rPr>
              <a:t>$95,200 sticker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7" name="TextBox 22"/>
          <p:cNvSpPr/>
          <p:nvPr/>
        </p:nvSpPr>
        <p:spPr>
          <a:xfrm>
            <a:off x="3246120" y="4389120"/>
            <a:ext cx="164556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1600" b="1" u="none" strike="noStrike">
                <a:solidFill>
                  <a:srgbClr val="9A6E0A"/>
                </a:solidFill>
                <a:effectLst/>
                <a:uFillTx/>
                <a:latin typeface="Arial"/>
              </a:rPr>
              <a:t>?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8" name="TextBox 23"/>
          <p:cNvSpPr/>
          <p:nvPr/>
        </p:nvSpPr>
        <p:spPr>
          <a:xfrm>
            <a:off x="502920" y="4946760"/>
            <a:ext cx="2605680" cy="56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1300" b="1" u="none" strike="noStrike">
                <a:solidFill>
                  <a:srgbClr val="0B1D3A"/>
                </a:solidFill>
                <a:effectLst/>
                <a:uFillTx/>
                <a:latin typeface="Arial"/>
              </a:rPr>
              <a:t>Pasadena City College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9" name="Rectangle 24"/>
          <p:cNvSpPr/>
          <p:nvPr/>
        </p:nvSpPr>
        <p:spPr>
          <a:xfrm>
            <a:off x="3246120" y="4946760"/>
            <a:ext cx="853920" cy="246600"/>
          </a:xfrm>
          <a:prstGeom prst="rect">
            <a:avLst/>
          </a:prstGeom>
          <a:solidFill>
            <a:srgbClr val="E2DAC8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90" name="TextBox 25"/>
          <p:cNvSpPr/>
          <p:nvPr/>
        </p:nvSpPr>
        <p:spPr>
          <a:xfrm>
            <a:off x="4191840" y="4892040"/>
            <a:ext cx="164556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1100" b="0" u="none" strike="noStrike">
                <a:solidFill>
                  <a:srgbClr val="5B6B80"/>
                </a:solidFill>
                <a:effectLst/>
                <a:uFillTx/>
                <a:latin typeface="Arial"/>
              </a:rPr>
              <a:t>$12,800 sticker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1" name="Rectangle 26"/>
          <p:cNvSpPr/>
          <p:nvPr/>
        </p:nvSpPr>
        <p:spPr>
          <a:xfrm>
            <a:off x="3246120" y="5239440"/>
            <a:ext cx="609480" cy="246600"/>
          </a:xfrm>
          <a:prstGeom prst="rect">
            <a:avLst/>
          </a:prstGeom>
          <a:solidFill>
            <a:srgbClr val="F4B942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92" name="TextBox 27"/>
          <p:cNvSpPr/>
          <p:nvPr/>
        </p:nvSpPr>
        <p:spPr>
          <a:xfrm>
            <a:off x="3947400" y="5157360"/>
            <a:ext cx="164556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1400" b="1" u="none" strike="noStrike">
                <a:solidFill>
                  <a:srgbClr val="0B1D3A"/>
                </a:solidFill>
                <a:effectLst/>
                <a:uFillTx/>
                <a:latin typeface="Arial"/>
              </a:rPr>
              <a:t>$9,136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3" name="TextBox 28"/>
          <p:cNvSpPr/>
          <p:nvPr/>
        </p:nvSpPr>
        <p:spPr>
          <a:xfrm>
            <a:off x="502920" y="6053400"/>
            <a:ext cx="1051524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1200" b="0" u="none" strike="noStrike">
                <a:solidFill>
                  <a:srgbClr val="5B6B80"/>
                </a:solidFill>
                <a:effectLst/>
                <a:uFillTx/>
                <a:latin typeface="Arial"/>
              </a:rPr>
              <a:t>Gold = what Ana pays after grants and scholarships      Light = sticker price      (family about $80k, $75k–$110k Scorecard band)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Rectangle 1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FBF7EF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95" name="Rectangle 2"/>
          <p:cNvSpPr/>
          <p:nvPr/>
        </p:nvSpPr>
        <p:spPr>
          <a:xfrm>
            <a:off x="0" y="0"/>
            <a:ext cx="145800" cy="6857640"/>
          </a:xfrm>
          <a:prstGeom prst="rect">
            <a:avLst/>
          </a:prstGeom>
          <a:solidFill>
            <a:srgbClr val="F4B942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96" name="TextBox 3"/>
          <p:cNvSpPr/>
          <p:nvPr/>
        </p:nvSpPr>
        <p:spPr>
          <a:xfrm>
            <a:off x="822960" y="502920"/>
            <a:ext cx="1051524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1400" b="1" u="none" strike="noStrike">
                <a:solidFill>
                  <a:srgbClr val="2F5841"/>
                </a:solidFill>
                <a:effectLst/>
                <a:uFillTx/>
                <a:latin typeface="Arial"/>
              </a:rPr>
              <a:t>PART 3 · THE REVEAL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7" name="TextBox 4"/>
          <p:cNvSpPr/>
          <p:nvPr/>
        </p:nvSpPr>
        <p:spPr>
          <a:xfrm>
            <a:off x="822960" y="960120"/>
            <a:ext cx="1051524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3200" b="1" u="none" strike="noStrike">
                <a:solidFill>
                  <a:srgbClr val="0B1D3A"/>
                </a:solidFill>
                <a:effectLst/>
                <a:uFillTx/>
                <a:latin typeface="Arial"/>
              </a:rPr>
              <a:t>The reveal.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8" name="TextBox 5"/>
          <p:cNvSpPr/>
          <p:nvPr/>
        </p:nvSpPr>
        <p:spPr>
          <a:xfrm>
            <a:off x="502920" y="1874520"/>
            <a:ext cx="2605680" cy="56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1300" b="1" u="none" strike="noStrike">
                <a:solidFill>
                  <a:srgbClr val="0B1D3A"/>
                </a:solidFill>
                <a:effectLst/>
                <a:uFillTx/>
                <a:latin typeface="Arial"/>
              </a:rPr>
              <a:t>UCLA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9" name="Rectangle 6"/>
          <p:cNvSpPr/>
          <p:nvPr/>
        </p:nvSpPr>
        <p:spPr>
          <a:xfrm>
            <a:off x="3246120" y="1874520"/>
            <a:ext cx="2950200" cy="246600"/>
          </a:xfrm>
          <a:prstGeom prst="rect">
            <a:avLst/>
          </a:prstGeom>
          <a:solidFill>
            <a:srgbClr val="E2DAC8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00" name="TextBox 7"/>
          <p:cNvSpPr/>
          <p:nvPr/>
        </p:nvSpPr>
        <p:spPr>
          <a:xfrm>
            <a:off x="6288120" y="1819800"/>
            <a:ext cx="164556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1100" b="0" u="none" strike="noStrike">
                <a:solidFill>
                  <a:srgbClr val="5B6B80"/>
                </a:solidFill>
                <a:effectLst/>
                <a:uFillTx/>
                <a:latin typeface="Arial"/>
              </a:rPr>
              <a:t>$44,200 sticker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1" name="Rectangle 8"/>
          <p:cNvSpPr/>
          <p:nvPr/>
        </p:nvSpPr>
        <p:spPr>
          <a:xfrm>
            <a:off x="3246120" y="2167200"/>
            <a:ext cx="943560" cy="246600"/>
          </a:xfrm>
          <a:prstGeom prst="rect">
            <a:avLst/>
          </a:prstGeom>
          <a:solidFill>
            <a:srgbClr val="F4B942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02" name="TextBox 9"/>
          <p:cNvSpPr/>
          <p:nvPr/>
        </p:nvSpPr>
        <p:spPr>
          <a:xfrm>
            <a:off x="4281480" y="2084760"/>
            <a:ext cx="164556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1400" b="1" u="none" strike="noStrike">
                <a:solidFill>
                  <a:srgbClr val="0B1D3A"/>
                </a:solidFill>
                <a:effectLst/>
                <a:uFillTx/>
                <a:latin typeface="Arial"/>
              </a:rPr>
              <a:t>$14,142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3" name="TextBox 10"/>
          <p:cNvSpPr/>
          <p:nvPr/>
        </p:nvSpPr>
        <p:spPr>
          <a:xfrm>
            <a:off x="502920" y="2642760"/>
            <a:ext cx="2605680" cy="56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1300" b="1" u="none" strike="noStrike">
                <a:solidFill>
                  <a:srgbClr val="0B1D3A"/>
                </a:solidFill>
                <a:effectLst/>
                <a:uFillTx/>
                <a:latin typeface="Arial"/>
              </a:rPr>
              <a:t>USC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4" name="Rectangle 11"/>
          <p:cNvSpPr/>
          <p:nvPr/>
        </p:nvSpPr>
        <p:spPr>
          <a:xfrm>
            <a:off x="3246120" y="2642760"/>
            <a:ext cx="6614640" cy="246600"/>
          </a:xfrm>
          <a:prstGeom prst="rect">
            <a:avLst/>
          </a:prstGeom>
          <a:solidFill>
            <a:srgbClr val="E2DAC8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05" name="TextBox 12"/>
          <p:cNvSpPr/>
          <p:nvPr/>
        </p:nvSpPr>
        <p:spPr>
          <a:xfrm>
            <a:off x="9952560" y="2587680"/>
            <a:ext cx="164556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1100" b="0" u="none" strike="noStrike">
                <a:solidFill>
                  <a:srgbClr val="5B6B80"/>
                </a:solidFill>
                <a:effectLst/>
                <a:uFillTx/>
                <a:latin typeface="Arial"/>
              </a:rPr>
              <a:t>$99,100 sticker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6" name="TextBox 13"/>
          <p:cNvSpPr/>
          <p:nvPr/>
        </p:nvSpPr>
        <p:spPr>
          <a:xfrm>
            <a:off x="3246120" y="2853000"/>
            <a:ext cx="164556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1600" b="1" u="none" strike="noStrike">
                <a:solidFill>
                  <a:srgbClr val="9A6E0A"/>
                </a:solidFill>
                <a:effectLst/>
                <a:uFillTx/>
                <a:latin typeface="Arial"/>
              </a:rPr>
              <a:t>?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7" name="TextBox 14"/>
          <p:cNvSpPr/>
          <p:nvPr/>
        </p:nvSpPr>
        <p:spPr>
          <a:xfrm>
            <a:off x="502920" y="3410640"/>
            <a:ext cx="2605680" cy="56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1300" b="1" u="none" strike="noStrike">
                <a:solidFill>
                  <a:srgbClr val="0B1D3A"/>
                </a:solidFill>
                <a:effectLst/>
                <a:uFillTx/>
                <a:latin typeface="Arial"/>
              </a:rPr>
              <a:t>Cal State Long Beach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8" name="Rectangle 15"/>
          <p:cNvSpPr/>
          <p:nvPr/>
        </p:nvSpPr>
        <p:spPr>
          <a:xfrm>
            <a:off x="3246120" y="3410640"/>
            <a:ext cx="1922040" cy="246600"/>
          </a:xfrm>
          <a:prstGeom prst="rect">
            <a:avLst/>
          </a:prstGeom>
          <a:solidFill>
            <a:srgbClr val="E2DAC8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09" name="TextBox 16"/>
          <p:cNvSpPr/>
          <p:nvPr/>
        </p:nvSpPr>
        <p:spPr>
          <a:xfrm>
            <a:off x="5259960" y="3355920"/>
            <a:ext cx="164556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1100" b="0" u="none" strike="noStrike">
                <a:solidFill>
                  <a:srgbClr val="5B6B80"/>
                </a:solidFill>
                <a:effectLst/>
                <a:uFillTx/>
                <a:latin typeface="Arial"/>
              </a:rPr>
              <a:t>$28,800 sticker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0" name="Rectangle 17"/>
          <p:cNvSpPr/>
          <p:nvPr/>
        </p:nvSpPr>
        <p:spPr>
          <a:xfrm>
            <a:off x="3246120" y="3703320"/>
            <a:ext cx="842760" cy="246600"/>
          </a:xfrm>
          <a:prstGeom prst="rect">
            <a:avLst/>
          </a:prstGeom>
          <a:solidFill>
            <a:srgbClr val="F4B942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11" name="TextBox 18"/>
          <p:cNvSpPr/>
          <p:nvPr/>
        </p:nvSpPr>
        <p:spPr>
          <a:xfrm>
            <a:off x="4180680" y="3620880"/>
            <a:ext cx="164556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1400" b="1" u="none" strike="noStrike">
                <a:solidFill>
                  <a:srgbClr val="0B1D3A"/>
                </a:solidFill>
                <a:effectLst/>
                <a:uFillTx/>
                <a:latin typeface="Arial"/>
              </a:rPr>
              <a:t>$12,630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2" name="TextBox 19"/>
          <p:cNvSpPr/>
          <p:nvPr/>
        </p:nvSpPr>
        <p:spPr>
          <a:xfrm>
            <a:off x="502920" y="4178880"/>
            <a:ext cx="2605680" cy="56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1300" b="1" u="none" strike="noStrike">
                <a:solidFill>
                  <a:srgbClr val="0B1D3A"/>
                </a:solidFill>
                <a:effectLst/>
                <a:uFillTx/>
                <a:latin typeface="Arial"/>
              </a:rPr>
              <a:t>Pepperdine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3" name="Rectangle 20"/>
          <p:cNvSpPr/>
          <p:nvPr/>
        </p:nvSpPr>
        <p:spPr>
          <a:xfrm>
            <a:off x="3246120" y="4178880"/>
            <a:ext cx="6354360" cy="246600"/>
          </a:xfrm>
          <a:prstGeom prst="rect">
            <a:avLst/>
          </a:prstGeom>
          <a:solidFill>
            <a:srgbClr val="E2DAC8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14" name="TextBox 21"/>
          <p:cNvSpPr/>
          <p:nvPr/>
        </p:nvSpPr>
        <p:spPr>
          <a:xfrm>
            <a:off x="9692280" y="4123800"/>
            <a:ext cx="164556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1100" b="0" u="none" strike="noStrike">
                <a:solidFill>
                  <a:srgbClr val="5B6B80"/>
                </a:solidFill>
                <a:effectLst/>
                <a:uFillTx/>
                <a:latin typeface="Arial"/>
              </a:rPr>
              <a:t>$95,200 sticker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5" name="Rectangle 22"/>
          <p:cNvSpPr/>
          <p:nvPr/>
        </p:nvSpPr>
        <p:spPr>
          <a:xfrm>
            <a:off x="3246120" y="4471560"/>
            <a:ext cx="4128120" cy="246600"/>
          </a:xfrm>
          <a:prstGeom prst="rect">
            <a:avLst/>
          </a:prstGeom>
          <a:solidFill>
            <a:srgbClr val="F4B942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16" name="TextBox 23"/>
          <p:cNvSpPr/>
          <p:nvPr/>
        </p:nvSpPr>
        <p:spPr>
          <a:xfrm>
            <a:off x="7466040" y="4389120"/>
            <a:ext cx="164556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1400" b="1" u="none" strike="noStrike">
                <a:solidFill>
                  <a:srgbClr val="0B1D3A"/>
                </a:solidFill>
                <a:effectLst/>
                <a:uFillTx/>
                <a:latin typeface="Arial"/>
              </a:rPr>
              <a:t>$61,851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7" name="TextBox 24"/>
          <p:cNvSpPr/>
          <p:nvPr/>
        </p:nvSpPr>
        <p:spPr>
          <a:xfrm>
            <a:off x="502920" y="4946760"/>
            <a:ext cx="2605680" cy="56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1300" b="1" u="none" strike="noStrike">
                <a:solidFill>
                  <a:srgbClr val="0B1D3A"/>
                </a:solidFill>
                <a:effectLst/>
                <a:uFillTx/>
                <a:latin typeface="Arial"/>
              </a:rPr>
              <a:t>Pasadena City College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8" name="Rectangle 25"/>
          <p:cNvSpPr/>
          <p:nvPr/>
        </p:nvSpPr>
        <p:spPr>
          <a:xfrm>
            <a:off x="3246120" y="4946760"/>
            <a:ext cx="853920" cy="246600"/>
          </a:xfrm>
          <a:prstGeom prst="rect">
            <a:avLst/>
          </a:prstGeom>
          <a:solidFill>
            <a:srgbClr val="E2DAC8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19" name="TextBox 26"/>
          <p:cNvSpPr/>
          <p:nvPr/>
        </p:nvSpPr>
        <p:spPr>
          <a:xfrm>
            <a:off x="4191840" y="4892040"/>
            <a:ext cx="164556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1100" b="0" u="none" strike="noStrike">
                <a:solidFill>
                  <a:srgbClr val="5B6B80"/>
                </a:solidFill>
                <a:effectLst/>
                <a:uFillTx/>
                <a:latin typeface="Arial"/>
              </a:rPr>
              <a:t>$12,800 sticker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0" name="Rectangle 27"/>
          <p:cNvSpPr/>
          <p:nvPr/>
        </p:nvSpPr>
        <p:spPr>
          <a:xfrm>
            <a:off x="3246120" y="5239440"/>
            <a:ext cx="609480" cy="246600"/>
          </a:xfrm>
          <a:prstGeom prst="rect">
            <a:avLst/>
          </a:prstGeom>
          <a:solidFill>
            <a:srgbClr val="F4B942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21" name="TextBox 28"/>
          <p:cNvSpPr/>
          <p:nvPr/>
        </p:nvSpPr>
        <p:spPr>
          <a:xfrm>
            <a:off x="3947400" y="5157360"/>
            <a:ext cx="164556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1400" b="1" u="none" strike="noStrike">
                <a:solidFill>
                  <a:srgbClr val="0B1D3A"/>
                </a:solidFill>
                <a:effectLst/>
                <a:uFillTx/>
                <a:latin typeface="Arial"/>
              </a:rPr>
              <a:t>$9,136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2" name="TextBox 29"/>
          <p:cNvSpPr/>
          <p:nvPr/>
        </p:nvSpPr>
        <p:spPr>
          <a:xfrm>
            <a:off x="502920" y="6053400"/>
            <a:ext cx="1051524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1200" b="0" u="none" strike="noStrike">
                <a:solidFill>
                  <a:srgbClr val="5B6B80"/>
                </a:solidFill>
                <a:effectLst/>
                <a:uFillTx/>
                <a:latin typeface="Arial"/>
              </a:rPr>
              <a:t>Gold = what Ana pays after grants and scholarships      Light = sticker price      (family about $80k, $75k–$110k Scorecard band)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Rectangle 1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0B1D3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24" name="Rectangle 2"/>
          <p:cNvSpPr/>
          <p:nvPr/>
        </p:nvSpPr>
        <p:spPr>
          <a:xfrm>
            <a:off x="0" y="0"/>
            <a:ext cx="145800" cy="6857640"/>
          </a:xfrm>
          <a:prstGeom prst="rect">
            <a:avLst/>
          </a:prstGeom>
          <a:solidFill>
            <a:srgbClr val="F4B942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25" name="TextBox 3"/>
          <p:cNvSpPr/>
          <p:nvPr/>
        </p:nvSpPr>
        <p:spPr>
          <a:xfrm>
            <a:off x="1005840" y="0"/>
            <a:ext cx="10240920" cy="685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 defTabSz="457200">
              <a:lnSpc>
                <a:spcPct val="100000"/>
              </a:lnSpc>
              <a:spcAft>
                <a:spcPts val="601"/>
              </a:spcAft>
            </a:pPr>
            <a:r>
              <a:rPr lang="en-US" sz="30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Before the last reveal, hands up:</a:t>
            </a:r>
            <a:endParaRPr lang="en-US" sz="3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457200">
              <a:lnSpc>
                <a:spcPct val="100000"/>
              </a:lnSpc>
              <a:spcAft>
                <a:spcPts val="1599"/>
              </a:spcAft>
            </a:pPr>
            <a:r>
              <a:rPr lang="en-US" sz="5000" b="1" u="none" strike="noStrike">
                <a:solidFill>
                  <a:srgbClr val="F4B942"/>
                </a:solidFill>
                <a:effectLst/>
                <a:uFillTx/>
                <a:latin typeface="Arial"/>
              </a:rPr>
              <a:t>Who crossed off USC?</a:t>
            </a:r>
            <a:endParaRPr lang="en-US" sz="5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Rectangle 1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FBF7EF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27" name="Rectangle 2"/>
          <p:cNvSpPr/>
          <p:nvPr/>
        </p:nvSpPr>
        <p:spPr>
          <a:xfrm>
            <a:off x="0" y="0"/>
            <a:ext cx="145800" cy="6857640"/>
          </a:xfrm>
          <a:prstGeom prst="rect">
            <a:avLst/>
          </a:prstGeom>
          <a:solidFill>
            <a:srgbClr val="F4B942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28" name="TextBox 3"/>
          <p:cNvSpPr/>
          <p:nvPr/>
        </p:nvSpPr>
        <p:spPr>
          <a:xfrm>
            <a:off x="822960" y="502920"/>
            <a:ext cx="1051524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1400" b="1" u="none" strike="noStrike">
                <a:solidFill>
                  <a:srgbClr val="2F5841"/>
                </a:solidFill>
                <a:effectLst/>
                <a:uFillTx/>
                <a:latin typeface="Arial"/>
              </a:rPr>
              <a:t>PART 3 · THE REVEAL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9" name="TextBox 4"/>
          <p:cNvSpPr/>
          <p:nvPr/>
        </p:nvSpPr>
        <p:spPr>
          <a:xfrm>
            <a:off x="822960" y="960120"/>
            <a:ext cx="1051524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3200" b="1" u="none" strike="noStrike">
                <a:solidFill>
                  <a:srgbClr val="0B1D3A"/>
                </a:solidFill>
                <a:effectLst/>
                <a:uFillTx/>
                <a:latin typeface="Arial"/>
              </a:rPr>
              <a:t>USC: $99,100 sticker. $24,976 for Ana.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0" name="TextBox 5"/>
          <p:cNvSpPr/>
          <p:nvPr/>
        </p:nvSpPr>
        <p:spPr>
          <a:xfrm>
            <a:off x="502920" y="1874520"/>
            <a:ext cx="2605680" cy="56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1300" b="1" u="none" strike="noStrike">
                <a:solidFill>
                  <a:srgbClr val="0B1D3A"/>
                </a:solidFill>
                <a:effectLst/>
                <a:uFillTx/>
                <a:latin typeface="Arial"/>
              </a:rPr>
              <a:t>UCLA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1" name="Rectangle 6"/>
          <p:cNvSpPr/>
          <p:nvPr/>
        </p:nvSpPr>
        <p:spPr>
          <a:xfrm>
            <a:off x="3246120" y="1874520"/>
            <a:ext cx="2950200" cy="246600"/>
          </a:xfrm>
          <a:prstGeom prst="rect">
            <a:avLst/>
          </a:prstGeom>
          <a:solidFill>
            <a:srgbClr val="E2DAC8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32" name="TextBox 7"/>
          <p:cNvSpPr/>
          <p:nvPr/>
        </p:nvSpPr>
        <p:spPr>
          <a:xfrm>
            <a:off x="6288120" y="1819800"/>
            <a:ext cx="164556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1100" b="0" u="none" strike="noStrike">
                <a:solidFill>
                  <a:srgbClr val="5B6B80"/>
                </a:solidFill>
                <a:effectLst/>
                <a:uFillTx/>
                <a:latin typeface="Arial"/>
              </a:rPr>
              <a:t>$44,200 sticker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3" name="Rectangle 8"/>
          <p:cNvSpPr/>
          <p:nvPr/>
        </p:nvSpPr>
        <p:spPr>
          <a:xfrm>
            <a:off x="3246120" y="2167200"/>
            <a:ext cx="943560" cy="246600"/>
          </a:xfrm>
          <a:prstGeom prst="rect">
            <a:avLst/>
          </a:prstGeom>
          <a:solidFill>
            <a:srgbClr val="F4B942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34" name="TextBox 9"/>
          <p:cNvSpPr/>
          <p:nvPr/>
        </p:nvSpPr>
        <p:spPr>
          <a:xfrm>
            <a:off x="4281480" y="2084760"/>
            <a:ext cx="164556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1400" b="1" u="none" strike="noStrike">
                <a:solidFill>
                  <a:srgbClr val="0B1D3A"/>
                </a:solidFill>
                <a:effectLst/>
                <a:uFillTx/>
                <a:latin typeface="Arial"/>
              </a:rPr>
              <a:t>$14,142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5" name="TextBox 10"/>
          <p:cNvSpPr/>
          <p:nvPr/>
        </p:nvSpPr>
        <p:spPr>
          <a:xfrm>
            <a:off x="502920" y="2642760"/>
            <a:ext cx="2605680" cy="56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1300" b="1" u="none" strike="noStrike">
                <a:solidFill>
                  <a:srgbClr val="0B1D3A"/>
                </a:solidFill>
                <a:effectLst/>
                <a:uFillTx/>
                <a:latin typeface="Arial"/>
              </a:rPr>
              <a:t>USC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6" name="Rectangle 11"/>
          <p:cNvSpPr/>
          <p:nvPr/>
        </p:nvSpPr>
        <p:spPr>
          <a:xfrm>
            <a:off x="3246120" y="2642760"/>
            <a:ext cx="6614640" cy="246600"/>
          </a:xfrm>
          <a:prstGeom prst="rect">
            <a:avLst/>
          </a:prstGeom>
          <a:solidFill>
            <a:srgbClr val="E2DAC8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37" name="TextBox 12"/>
          <p:cNvSpPr/>
          <p:nvPr/>
        </p:nvSpPr>
        <p:spPr>
          <a:xfrm>
            <a:off x="9952560" y="2587680"/>
            <a:ext cx="164556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1100" b="0" u="none" strike="noStrike">
                <a:solidFill>
                  <a:srgbClr val="5B6B80"/>
                </a:solidFill>
                <a:effectLst/>
                <a:uFillTx/>
                <a:latin typeface="Arial"/>
              </a:rPr>
              <a:t>$99,100 sticker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8" name="Rectangle 13"/>
          <p:cNvSpPr/>
          <p:nvPr/>
        </p:nvSpPr>
        <p:spPr>
          <a:xfrm>
            <a:off x="3246120" y="2935080"/>
            <a:ext cx="1666800" cy="246600"/>
          </a:xfrm>
          <a:prstGeom prst="rect">
            <a:avLst/>
          </a:prstGeom>
          <a:solidFill>
            <a:srgbClr val="F4B942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39" name="TextBox 14"/>
          <p:cNvSpPr/>
          <p:nvPr/>
        </p:nvSpPr>
        <p:spPr>
          <a:xfrm>
            <a:off x="5004720" y="2853000"/>
            <a:ext cx="164556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1400" b="1" u="none" strike="noStrike">
                <a:solidFill>
                  <a:srgbClr val="0B1D3A"/>
                </a:solidFill>
                <a:effectLst/>
                <a:uFillTx/>
                <a:latin typeface="Arial"/>
              </a:rPr>
              <a:t>$24,976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0" name="TextBox 15"/>
          <p:cNvSpPr/>
          <p:nvPr/>
        </p:nvSpPr>
        <p:spPr>
          <a:xfrm>
            <a:off x="502920" y="3410640"/>
            <a:ext cx="2605680" cy="56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1300" b="1" u="none" strike="noStrike">
                <a:solidFill>
                  <a:srgbClr val="0B1D3A"/>
                </a:solidFill>
                <a:effectLst/>
                <a:uFillTx/>
                <a:latin typeface="Arial"/>
              </a:rPr>
              <a:t>Cal State Long Beach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1" name="Rectangle 16"/>
          <p:cNvSpPr/>
          <p:nvPr/>
        </p:nvSpPr>
        <p:spPr>
          <a:xfrm>
            <a:off x="3246120" y="3410640"/>
            <a:ext cx="1922040" cy="246600"/>
          </a:xfrm>
          <a:prstGeom prst="rect">
            <a:avLst/>
          </a:prstGeom>
          <a:solidFill>
            <a:srgbClr val="E2DAC8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42" name="TextBox 17"/>
          <p:cNvSpPr/>
          <p:nvPr/>
        </p:nvSpPr>
        <p:spPr>
          <a:xfrm>
            <a:off x="5259960" y="3355920"/>
            <a:ext cx="164556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1100" b="0" u="none" strike="noStrike">
                <a:solidFill>
                  <a:srgbClr val="5B6B80"/>
                </a:solidFill>
                <a:effectLst/>
                <a:uFillTx/>
                <a:latin typeface="Arial"/>
              </a:rPr>
              <a:t>$28,800 sticker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3" name="Rectangle 18"/>
          <p:cNvSpPr/>
          <p:nvPr/>
        </p:nvSpPr>
        <p:spPr>
          <a:xfrm>
            <a:off x="3246120" y="3703320"/>
            <a:ext cx="842760" cy="246600"/>
          </a:xfrm>
          <a:prstGeom prst="rect">
            <a:avLst/>
          </a:prstGeom>
          <a:solidFill>
            <a:srgbClr val="F4B942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44" name="TextBox 19"/>
          <p:cNvSpPr/>
          <p:nvPr/>
        </p:nvSpPr>
        <p:spPr>
          <a:xfrm>
            <a:off x="4180680" y="3620880"/>
            <a:ext cx="164556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1400" b="1" u="none" strike="noStrike">
                <a:solidFill>
                  <a:srgbClr val="0B1D3A"/>
                </a:solidFill>
                <a:effectLst/>
                <a:uFillTx/>
                <a:latin typeface="Arial"/>
              </a:rPr>
              <a:t>$12,630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5" name="TextBox 20"/>
          <p:cNvSpPr/>
          <p:nvPr/>
        </p:nvSpPr>
        <p:spPr>
          <a:xfrm>
            <a:off x="502920" y="4178880"/>
            <a:ext cx="2605680" cy="56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1300" b="1" u="none" strike="noStrike">
                <a:solidFill>
                  <a:srgbClr val="0B1D3A"/>
                </a:solidFill>
                <a:effectLst/>
                <a:uFillTx/>
                <a:latin typeface="Arial"/>
              </a:rPr>
              <a:t>Pepperdine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6" name="Rectangle 21"/>
          <p:cNvSpPr/>
          <p:nvPr/>
        </p:nvSpPr>
        <p:spPr>
          <a:xfrm>
            <a:off x="3246120" y="4178880"/>
            <a:ext cx="6354360" cy="246600"/>
          </a:xfrm>
          <a:prstGeom prst="rect">
            <a:avLst/>
          </a:prstGeom>
          <a:solidFill>
            <a:srgbClr val="E2DAC8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47" name="TextBox 22"/>
          <p:cNvSpPr/>
          <p:nvPr/>
        </p:nvSpPr>
        <p:spPr>
          <a:xfrm>
            <a:off x="9692280" y="4123800"/>
            <a:ext cx="164556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1100" b="0" u="none" strike="noStrike">
                <a:solidFill>
                  <a:srgbClr val="5B6B80"/>
                </a:solidFill>
                <a:effectLst/>
                <a:uFillTx/>
                <a:latin typeface="Arial"/>
              </a:rPr>
              <a:t>$95,200 sticker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8" name="Rectangle 23"/>
          <p:cNvSpPr/>
          <p:nvPr/>
        </p:nvSpPr>
        <p:spPr>
          <a:xfrm>
            <a:off x="3246120" y="4471560"/>
            <a:ext cx="4128120" cy="246600"/>
          </a:xfrm>
          <a:prstGeom prst="rect">
            <a:avLst/>
          </a:prstGeom>
          <a:solidFill>
            <a:srgbClr val="F4B942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49" name="TextBox 24"/>
          <p:cNvSpPr/>
          <p:nvPr/>
        </p:nvSpPr>
        <p:spPr>
          <a:xfrm>
            <a:off x="7466040" y="4389120"/>
            <a:ext cx="164556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1400" b="1" u="none" strike="noStrike">
                <a:solidFill>
                  <a:srgbClr val="0B1D3A"/>
                </a:solidFill>
                <a:effectLst/>
                <a:uFillTx/>
                <a:latin typeface="Arial"/>
              </a:rPr>
              <a:t>$61,851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0" name="TextBox 25"/>
          <p:cNvSpPr/>
          <p:nvPr/>
        </p:nvSpPr>
        <p:spPr>
          <a:xfrm>
            <a:off x="502920" y="4946760"/>
            <a:ext cx="2605680" cy="56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1300" b="1" u="none" strike="noStrike">
                <a:solidFill>
                  <a:srgbClr val="0B1D3A"/>
                </a:solidFill>
                <a:effectLst/>
                <a:uFillTx/>
                <a:latin typeface="Arial"/>
              </a:rPr>
              <a:t>Pasadena City College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1" name="Rectangle 26"/>
          <p:cNvSpPr/>
          <p:nvPr/>
        </p:nvSpPr>
        <p:spPr>
          <a:xfrm>
            <a:off x="3246120" y="4946760"/>
            <a:ext cx="853920" cy="246600"/>
          </a:xfrm>
          <a:prstGeom prst="rect">
            <a:avLst/>
          </a:prstGeom>
          <a:solidFill>
            <a:srgbClr val="E2DAC8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52" name="TextBox 27"/>
          <p:cNvSpPr/>
          <p:nvPr/>
        </p:nvSpPr>
        <p:spPr>
          <a:xfrm>
            <a:off x="4191840" y="4892040"/>
            <a:ext cx="164556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1100" b="0" u="none" strike="noStrike">
                <a:solidFill>
                  <a:srgbClr val="5B6B80"/>
                </a:solidFill>
                <a:effectLst/>
                <a:uFillTx/>
                <a:latin typeface="Arial"/>
              </a:rPr>
              <a:t>$12,800 sticker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3" name="Rectangle 28"/>
          <p:cNvSpPr/>
          <p:nvPr/>
        </p:nvSpPr>
        <p:spPr>
          <a:xfrm>
            <a:off x="3246120" y="5239440"/>
            <a:ext cx="609480" cy="246600"/>
          </a:xfrm>
          <a:prstGeom prst="rect">
            <a:avLst/>
          </a:prstGeom>
          <a:solidFill>
            <a:srgbClr val="F4B942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54" name="TextBox 29"/>
          <p:cNvSpPr/>
          <p:nvPr/>
        </p:nvSpPr>
        <p:spPr>
          <a:xfrm>
            <a:off x="3947400" y="5157360"/>
            <a:ext cx="164556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1400" b="1" u="none" strike="noStrike">
                <a:solidFill>
                  <a:srgbClr val="0B1D3A"/>
                </a:solidFill>
                <a:effectLst/>
                <a:uFillTx/>
                <a:latin typeface="Arial"/>
              </a:rPr>
              <a:t>$9,136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5" name="TextBox 30"/>
          <p:cNvSpPr/>
          <p:nvPr/>
        </p:nvSpPr>
        <p:spPr>
          <a:xfrm>
            <a:off x="502920" y="6053400"/>
            <a:ext cx="1051524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1200" b="0" u="none" strike="noStrike">
                <a:solidFill>
                  <a:srgbClr val="5B6B80"/>
                </a:solidFill>
                <a:effectLst/>
                <a:uFillTx/>
                <a:latin typeface="Arial"/>
              </a:rPr>
              <a:t>Gold = what Ana pays after grants and scholarships      Light = sticker price      (family about $80k, $75k–$110k Scorecard band)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Rectangle 1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0B1D3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57" name="Rectangle 2"/>
          <p:cNvSpPr/>
          <p:nvPr/>
        </p:nvSpPr>
        <p:spPr>
          <a:xfrm>
            <a:off x="0" y="0"/>
            <a:ext cx="145800" cy="6857640"/>
          </a:xfrm>
          <a:prstGeom prst="rect">
            <a:avLst/>
          </a:prstGeom>
          <a:solidFill>
            <a:srgbClr val="F4B942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58" name="TextBox 3"/>
          <p:cNvSpPr/>
          <p:nvPr/>
        </p:nvSpPr>
        <p:spPr>
          <a:xfrm>
            <a:off x="1005840" y="0"/>
            <a:ext cx="10240920" cy="685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 defTabSz="457200">
              <a:lnSpc>
                <a:spcPct val="100000"/>
              </a:lnSpc>
              <a:spcAft>
                <a:spcPts val="601"/>
              </a:spcAft>
            </a:pPr>
            <a:r>
              <a:rPr lang="en-US" sz="26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Two private schools. Stickers $3,900 apart.</a:t>
            </a:r>
            <a:endParaRPr lang="en-US" sz="2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457200">
              <a:lnSpc>
                <a:spcPct val="100000"/>
              </a:lnSpc>
              <a:spcAft>
                <a:spcPts val="1599"/>
              </a:spcAft>
            </a:pPr>
            <a:r>
              <a:rPr lang="en-US" sz="5000" b="1" u="none" strike="noStrike">
                <a:solidFill>
                  <a:srgbClr val="F4B942"/>
                </a:solidFill>
                <a:effectLst/>
                <a:uFillTx/>
                <a:latin typeface="Arial"/>
              </a:rPr>
              <a:t>$36,875 apart for Ana.</a:t>
            </a:r>
            <a:endParaRPr lang="en-US" sz="5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457200">
              <a:lnSpc>
                <a:spcPct val="115000"/>
              </a:lnSpc>
              <a:spcAft>
                <a:spcPts val="799"/>
              </a:spcAft>
            </a:pPr>
            <a:r>
              <a:rPr lang="en-US" sz="2000" b="0" u="none" strike="noStrike">
                <a:solidFill>
                  <a:srgbClr val="B9C6D8"/>
                </a:solidFill>
                <a:effectLst/>
                <a:uFillTx/>
                <a:latin typeface="Arial"/>
              </a:rPr>
              <a:t>Talk with a partner: what could explain it?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Rectangle 1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FBF7EF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60" name="Rectangle 2"/>
          <p:cNvSpPr/>
          <p:nvPr/>
        </p:nvSpPr>
        <p:spPr>
          <a:xfrm>
            <a:off x="0" y="0"/>
            <a:ext cx="145800" cy="6857640"/>
          </a:xfrm>
          <a:prstGeom prst="rect">
            <a:avLst/>
          </a:prstGeom>
          <a:solidFill>
            <a:srgbClr val="F4B942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61" name="TextBox 3"/>
          <p:cNvSpPr/>
          <p:nvPr/>
        </p:nvSpPr>
        <p:spPr>
          <a:xfrm>
            <a:off x="822960" y="502920"/>
            <a:ext cx="1051524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1400" b="1" u="none" strike="noStrike">
                <a:solidFill>
                  <a:srgbClr val="2F5841"/>
                </a:solidFill>
                <a:effectLst/>
                <a:uFillTx/>
                <a:latin typeface="Arial"/>
              </a:rPr>
              <a:t>NAME IT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2" name="TextBox 4"/>
          <p:cNvSpPr/>
          <p:nvPr/>
        </p:nvSpPr>
        <p:spPr>
          <a:xfrm>
            <a:off x="822960" y="1143000"/>
            <a:ext cx="1051524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4000" b="1" u="none" strike="noStrike">
                <a:solidFill>
                  <a:srgbClr val="0B1D3A"/>
                </a:solidFill>
                <a:effectLst/>
                <a:uFillTx/>
                <a:latin typeface="Arial"/>
              </a:rPr>
              <a:t>Same sticker. Different price.</a:t>
            </a:r>
            <a:endParaRPr lang="en-US" sz="4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3" name="Rounded Rectangle 5"/>
          <p:cNvSpPr/>
          <p:nvPr/>
        </p:nvSpPr>
        <p:spPr>
          <a:xfrm>
            <a:off x="822960" y="2377440"/>
            <a:ext cx="4983120" cy="31086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E3D9C4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365760" tIns="411480" rIns="365760" bIns="45000" anchor="ctr">
            <a:noAutofit/>
          </a:bodyPr>
          <a:p>
            <a:pPr defTabSz="457200">
              <a:lnSpc>
                <a:spcPct val="100000"/>
              </a:lnSpc>
              <a:spcAft>
                <a:spcPts val="1400"/>
              </a:spcAft>
            </a:pPr>
            <a:r>
              <a:rPr lang="en-US" sz="2600" b="1" u="none" strike="noStrike">
                <a:solidFill>
                  <a:srgbClr val="5B6B80"/>
                </a:solidFill>
                <a:effectLst/>
                <a:uFillTx/>
                <a:latin typeface="Arial"/>
              </a:rPr>
              <a:t>Sticker price</a:t>
            </a:r>
            <a:endParaRPr lang="en-US" sz="2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15000"/>
              </a:lnSpc>
              <a:spcAft>
                <a:spcPts val="799"/>
              </a:spcAft>
            </a:pPr>
            <a:r>
              <a:rPr lang="en-US" sz="1900" b="0" u="none" strike="noStrike">
                <a:solidFill>
                  <a:srgbClr val="0B1D3A"/>
                </a:solidFill>
                <a:effectLst/>
                <a:uFillTx/>
                <a:latin typeface="Arial"/>
              </a:rPr>
              <a:t>The published cost for one year. Where every student's bill starts.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4" name="Rounded Rectangle 6"/>
          <p:cNvSpPr/>
          <p:nvPr/>
        </p:nvSpPr>
        <p:spPr>
          <a:xfrm>
            <a:off x="6355080" y="2377440"/>
            <a:ext cx="4983120" cy="31086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E3D9C4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365760" tIns="411480" rIns="365760" bIns="45000" anchor="ctr">
            <a:noAutofit/>
          </a:bodyPr>
          <a:p>
            <a:pPr defTabSz="457200">
              <a:lnSpc>
                <a:spcPct val="100000"/>
              </a:lnSpc>
              <a:spcAft>
                <a:spcPts val="1400"/>
              </a:spcAft>
            </a:pPr>
            <a:r>
              <a:rPr lang="en-US" sz="2600" b="1" u="none" strike="noStrike">
                <a:solidFill>
                  <a:srgbClr val="9A6E0A"/>
                </a:solidFill>
                <a:effectLst/>
                <a:uFillTx/>
                <a:latin typeface="Arial"/>
              </a:rPr>
              <a:t>Net price</a:t>
            </a:r>
            <a:endParaRPr lang="en-US" sz="2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15000"/>
              </a:lnSpc>
              <a:spcAft>
                <a:spcPts val="799"/>
              </a:spcAft>
            </a:pPr>
            <a:r>
              <a:rPr lang="en-US" sz="1900" b="0" u="none" strike="noStrike">
                <a:solidFill>
                  <a:srgbClr val="0B1D3A"/>
                </a:solidFill>
                <a:effectLst/>
                <a:uFillTx/>
                <a:latin typeface="Arial"/>
              </a:rPr>
              <a:t>What a family actually pays for a year after grants and scholarships: money that does not have to be repaid.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Rectangle 1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FBF7EF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66" name="Rectangle 2"/>
          <p:cNvSpPr/>
          <p:nvPr/>
        </p:nvSpPr>
        <p:spPr>
          <a:xfrm>
            <a:off x="0" y="0"/>
            <a:ext cx="145800" cy="6857640"/>
          </a:xfrm>
          <a:prstGeom prst="rect">
            <a:avLst/>
          </a:prstGeom>
          <a:solidFill>
            <a:srgbClr val="F4B942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67" name="TextBox 3"/>
          <p:cNvSpPr/>
          <p:nvPr/>
        </p:nvSpPr>
        <p:spPr>
          <a:xfrm>
            <a:off x="822960" y="502920"/>
            <a:ext cx="1051524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1400" b="1" u="none" strike="noStrike">
                <a:solidFill>
                  <a:srgbClr val="2F5841"/>
                </a:solidFill>
                <a:effectLst/>
                <a:uFillTx/>
                <a:latin typeface="Arial"/>
              </a:rPr>
              <a:t>PART 4 · EXPLORE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8" name="TextBox 4"/>
          <p:cNvSpPr/>
          <p:nvPr/>
        </p:nvSpPr>
        <p:spPr>
          <a:xfrm>
            <a:off x="822960" y="960120"/>
            <a:ext cx="1051524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3200" b="1" u="none" strike="noStrike">
                <a:solidFill>
                  <a:srgbClr val="0B1D3A"/>
                </a:solidFill>
                <a:effectLst/>
                <a:uFillTx/>
                <a:latin typeface="Arial"/>
              </a:rPr>
              <a:t>Is the cheapest school the best deal?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aphicFrame>
        <p:nvGraphicFramePr>
          <p:cNvPr id="269" name="Table 5"/>
          <p:cNvGraphicFramePr/>
          <p:nvPr/>
        </p:nvGraphicFramePr>
        <p:xfrm>
          <a:off x="822960" y="1828800"/>
          <a:ext cx="10789560" cy="3292200"/>
        </p:xfrm>
        <a:graphic>
          <a:graphicData uri="http://schemas.openxmlformats.org/drawingml/2006/table">
            <a:tbl>
              <a:tblPr/>
              <a:tblGrid>
                <a:gridCol w="3108960"/>
                <a:gridCol w="1828800"/>
                <a:gridCol w="1828800"/>
                <a:gridCol w="1828800"/>
                <a:gridCol w="2194560"/>
              </a:tblGrid>
              <a:tr h="548640">
                <a:tc>
                  <a:txBody>
                    <a:bodyPr anchor="t">
                      <a:noAutofit/>
                    </a:bodyPr>
                    <a:p>
                      <a:pPr defTabSz="457200">
                        <a:lnSpc>
                          <a:spcPct val="100000"/>
                        </a:lnSpc>
                      </a:pPr>
                      <a:r>
                        <a:rPr lang="en-US" sz="150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Arial"/>
                        </a:rPr>
                        <a:t>School</a:t>
                      </a:r>
                      <a:endParaRPr lang="en-US" sz="15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0B1D3A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r" defTabSz="457200">
                        <a:lnSpc>
                          <a:spcPct val="100000"/>
                        </a:lnSpc>
                      </a:pPr>
                      <a:r>
                        <a:rPr lang="en-US" sz="150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Arial"/>
                        </a:rPr>
                        <a:t>Graduation rate</a:t>
                      </a:r>
                      <a:endParaRPr lang="en-US" sz="15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0B1D3A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r" defTabSz="457200">
                        <a:lnSpc>
                          <a:spcPct val="100000"/>
                        </a:lnSpc>
                      </a:pPr>
                      <a:r>
                        <a:rPr lang="en-US" sz="150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Arial"/>
                        </a:rPr>
                        <a:t>Median debt</a:t>
                      </a:r>
                      <a:endParaRPr lang="en-US" sz="15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0B1D3A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r" defTabSz="457200">
                        <a:lnSpc>
                          <a:spcPct val="100000"/>
                        </a:lnSpc>
                      </a:pPr>
                      <a:r>
                        <a:rPr lang="en-US" sz="150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Arial"/>
                        </a:rPr>
                        <a:t>Monthly payment</a:t>
                      </a:r>
                      <a:endParaRPr lang="en-US" sz="15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0B1D3A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r" defTabSz="457200">
                        <a:lnSpc>
                          <a:spcPct val="100000"/>
                        </a:lnSpc>
                      </a:pPr>
                      <a:r>
                        <a:rPr lang="en-US" sz="150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Arial"/>
                        </a:rPr>
                        <a:t>Median earnings, 10 yrs</a:t>
                      </a:r>
                      <a:endParaRPr lang="en-US" sz="15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0B1D3A"/>
                    </a:solidFill>
                  </a:tcPr>
                </a:tc>
              </a:tr>
              <a:tr h="548640">
                <a:tc>
                  <a:txBody>
                    <a:bodyPr anchor="t">
                      <a:noAutofit/>
                    </a:bodyPr>
                    <a:p>
                      <a:pPr defTabSz="457200">
                        <a:lnSpc>
                          <a:spcPct val="100000"/>
                        </a:lnSpc>
                      </a:pPr>
                      <a:r>
                        <a:rPr lang="en-US" sz="1800" b="1" u="none" strike="noStrike">
                          <a:solidFill>
                            <a:srgbClr val="0B1D3A"/>
                          </a:solidFill>
                          <a:effectLst/>
                          <a:uFillTx/>
                          <a:latin typeface="Arial"/>
                        </a:rPr>
                        <a:t>UCLA</a:t>
                      </a:r>
                      <a:endParaRPr lang="en-US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r" defTabSz="457200">
                        <a:lnSpc>
                          <a:spcPct val="100000"/>
                        </a:lnSpc>
                      </a:pPr>
                      <a:r>
                        <a:rPr lang="en-US" sz="1800" b="0" u="none" strike="noStrike">
                          <a:solidFill>
                            <a:srgbClr val="0B1D3A"/>
                          </a:solidFill>
                          <a:effectLst/>
                          <a:uFillTx/>
                          <a:latin typeface="Arial"/>
                        </a:rPr>
                        <a:t>93%</a:t>
                      </a:r>
                      <a:endParaRPr lang="en-US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r" defTabSz="457200">
                        <a:lnSpc>
                          <a:spcPct val="100000"/>
                        </a:lnSpc>
                      </a:pPr>
                      <a:r>
                        <a:rPr lang="en-US" sz="1800" b="0" u="none" strike="noStrike">
                          <a:solidFill>
                            <a:srgbClr val="0B1D3A"/>
                          </a:solidFill>
                          <a:effectLst/>
                          <a:uFillTx/>
                          <a:latin typeface="Arial"/>
                        </a:rPr>
                        <a:t>$14,000</a:t>
                      </a:r>
                      <a:endParaRPr lang="en-US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r" defTabSz="457200">
                        <a:lnSpc>
                          <a:spcPct val="100000"/>
                        </a:lnSpc>
                      </a:pPr>
                      <a:r>
                        <a:rPr lang="en-US" sz="1800" b="0" u="none" strike="noStrike">
                          <a:solidFill>
                            <a:srgbClr val="0B1D3A"/>
                          </a:solidFill>
                          <a:effectLst/>
                          <a:uFillTx/>
                          <a:latin typeface="Arial"/>
                        </a:rPr>
                        <a:t>$148</a:t>
                      </a:r>
                      <a:endParaRPr lang="en-US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r" defTabSz="457200">
                        <a:lnSpc>
                          <a:spcPct val="100000"/>
                        </a:lnSpc>
                      </a:pPr>
                      <a:r>
                        <a:rPr lang="en-US" sz="1800" b="0" u="none" strike="noStrike">
                          <a:solidFill>
                            <a:srgbClr val="0B1D3A"/>
                          </a:solidFill>
                          <a:effectLst/>
                          <a:uFillTx/>
                          <a:latin typeface="Arial"/>
                        </a:rPr>
                        <a:t>$82,511</a:t>
                      </a:r>
                      <a:endParaRPr lang="en-US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 anchor="t">
                      <a:noAutofit/>
                    </a:bodyPr>
                    <a:p>
                      <a:pPr defTabSz="457200">
                        <a:lnSpc>
                          <a:spcPct val="100000"/>
                        </a:lnSpc>
                      </a:pPr>
                      <a:r>
                        <a:rPr lang="en-US" sz="1800" b="1" u="none" strike="noStrike">
                          <a:solidFill>
                            <a:srgbClr val="0B1D3A"/>
                          </a:solidFill>
                          <a:effectLst/>
                          <a:uFillTx/>
                          <a:latin typeface="Arial"/>
                        </a:rPr>
                        <a:t>USC</a:t>
                      </a:r>
                      <a:endParaRPr lang="en-US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BF7EF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r" defTabSz="457200">
                        <a:lnSpc>
                          <a:spcPct val="100000"/>
                        </a:lnSpc>
                      </a:pPr>
                      <a:r>
                        <a:rPr lang="en-US" sz="1800" b="0" u="none" strike="noStrike">
                          <a:solidFill>
                            <a:srgbClr val="0B1D3A"/>
                          </a:solidFill>
                          <a:effectLst/>
                          <a:uFillTx/>
                          <a:latin typeface="Arial"/>
                        </a:rPr>
                        <a:t>93%</a:t>
                      </a:r>
                      <a:endParaRPr lang="en-US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BF7EF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r" defTabSz="457200">
                        <a:lnSpc>
                          <a:spcPct val="100000"/>
                        </a:lnSpc>
                      </a:pPr>
                      <a:r>
                        <a:rPr lang="en-US" sz="1800" b="0" u="none" strike="noStrike">
                          <a:solidFill>
                            <a:srgbClr val="0B1D3A"/>
                          </a:solidFill>
                          <a:effectLst/>
                          <a:uFillTx/>
                          <a:latin typeface="Arial"/>
                        </a:rPr>
                        <a:t>$18,000</a:t>
                      </a:r>
                      <a:endParaRPr lang="en-US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BF7EF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r" defTabSz="457200">
                        <a:lnSpc>
                          <a:spcPct val="100000"/>
                        </a:lnSpc>
                      </a:pPr>
                      <a:r>
                        <a:rPr lang="en-US" sz="1800" b="0" u="none" strike="noStrike">
                          <a:solidFill>
                            <a:srgbClr val="0B1D3A"/>
                          </a:solidFill>
                          <a:effectLst/>
                          <a:uFillTx/>
                          <a:latin typeface="Arial"/>
                        </a:rPr>
                        <a:t>$191</a:t>
                      </a:r>
                      <a:endParaRPr lang="en-US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BF7EF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r" defTabSz="457200">
                        <a:lnSpc>
                          <a:spcPct val="100000"/>
                        </a:lnSpc>
                      </a:pPr>
                      <a:r>
                        <a:rPr lang="en-US" sz="1800" b="0" u="none" strike="noStrike">
                          <a:solidFill>
                            <a:srgbClr val="0B1D3A"/>
                          </a:solidFill>
                          <a:effectLst/>
                          <a:uFillTx/>
                          <a:latin typeface="Arial"/>
                        </a:rPr>
                        <a:t>$92,498</a:t>
                      </a:r>
                      <a:endParaRPr lang="en-US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BF7EF"/>
                    </a:solidFill>
                  </a:tcPr>
                </a:tc>
              </a:tr>
              <a:tr h="548640">
                <a:tc>
                  <a:txBody>
                    <a:bodyPr anchor="t">
                      <a:noAutofit/>
                    </a:bodyPr>
                    <a:p>
                      <a:pPr defTabSz="457200">
                        <a:lnSpc>
                          <a:spcPct val="100000"/>
                        </a:lnSpc>
                      </a:pPr>
                      <a:r>
                        <a:rPr lang="en-US" sz="1800" b="1" u="none" strike="noStrike">
                          <a:solidFill>
                            <a:srgbClr val="0B1D3A"/>
                          </a:solidFill>
                          <a:effectLst/>
                          <a:uFillTx/>
                          <a:latin typeface="Arial"/>
                        </a:rPr>
                        <a:t>Cal State Long Beach</a:t>
                      </a:r>
                      <a:endParaRPr lang="en-US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r" defTabSz="457200">
                        <a:lnSpc>
                          <a:spcPct val="100000"/>
                        </a:lnSpc>
                      </a:pPr>
                      <a:r>
                        <a:rPr lang="en-US" sz="1800" b="0" u="none" strike="noStrike">
                          <a:solidFill>
                            <a:srgbClr val="0B1D3A"/>
                          </a:solidFill>
                          <a:effectLst/>
                          <a:uFillTx/>
                          <a:latin typeface="Arial"/>
                        </a:rPr>
                        <a:t>82%</a:t>
                      </a:r>
                      <a:endParaRPr lang="en-US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r" defTabSz="457200">
                        <a:lnSpc>
                          <a:spcPct val="100000"/>
                        </a:lnSpc>
                      </a:pPr>
                      <a:r>
                        <a:rPr lang="en-US" sz="1800" b="0" u="none" strike="noStrike">
                          <a:solidFill>
                            <a:srgbClr val="0B1D3A"/>
                          </a:solidFill>
                          <a:effectLst/>
                          <a:uFillTx/>
                          <a:latin typeface="Arial"/>
                        </a:rPr>
                        <a:t>$14,289</a:t>
                      </a:r>
                      <a:endParaRPr lang="en-US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r" defTabSz="457200">
                        <a:lnSpc>
                          <a:spcPct val="100000"/>
                        </a:lnSpc>
                      </a:pPr>
                      <a:r>
                        <a:rPr lang="en-US" sz="1800" b="0" u="none" strike="noStrike">
                          <a:solidFill>
                            <a:srgbClr val="0B1D3A"/>
                          </a:solidFill>
                          <a:effectLst/>
                          <a:uFillTx/>
                          <a:latin typeface="Arial"/>
                        </a:rPr>
                        <a:t>$151</a:t>
                      </a:r>
                      <a:endParaRPr lang="en-US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r" defTabSz="457200">
                        <a:lnSpc>
                          <a:spcPct val="100000"/>
                        </a:lnSpc>
                      </a:pPr>
                      <a:r>
                        <a:rPr lang="en-US" sz="1800" b="0" u="none" strike="noStrike">
                          <a:solidFill>
                            <a:srgbClr val="0B1D3A"/>
                          </a:solidFill>
                          <a:effectLst/>
                          <a:uFillTx/>
                          <a:latin typeface="Arial"/>
                        </a:rPr>
                        <a:t>$64,403</a:t>
                      </a:r>
                      <a:endParaRPr lang="en-US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 anchor="t">
                      <a:noAutofit/>
                    </a:bodyPr>
                    <a:p>
                      <a:pPr defTabSz="457200">
                        <a:lnSpc>
                          <a:spcPct val="100000"/>
                        </a:lnSpc>
                      </a:pPr>
                      <a:r>
                        <a:rPr lang="en-US" sz="1800" b="1" u="none" strike="noStrike">
                          <a:solidFill>
                            <a:srgbClr val="0B1D3A"/>
                          </a:solidFill>
                          <a:effectLst/>
                          <a:uFillTx/>
                          <a:latin typeface="Arial"/>
                        </a:rPr>
                        <a:t>Pepperdine</a:t>
                      </a:r>
                      <a:endParaRPr lang="en-US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BF7EF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r" defTabSz="457200">
                        <a:lnSpc>
                          <a:spcPct val="100000"/>
                        </a:lnSpc>
                      </a:pPr>
                      <a:r>
                        <a:rPr lang="en-US" sz="1800" b="0" u="none" strike="noStrike">
                          <a:solidFill>
                            <a:srgbClr val="0B1D3A"/>
                          </a:solidFill>
                          <a:effectLst/>
                          <a:uFillTx/>
                          <a:latin typeface="Arial"/>
                        </a:rPr>
                        <a:t>84%</a:t>
                      </a:r>
                      <a:endParaRPr lang="en-US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BF7EF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r" defTabSz="457200">
                        <a:lnSpc>
                          <a:spcPct val="100000"/>
                        </a:lnSpc>
                      </a:pPr>
                      <a:r>
                        <a:rPr lang="en-US" sz="1800" b="0" u="none" strike="noStrike">
                          <a:solidFill>
                            <a:srgbClr val="0B1D3A"/>
                          </a:solidFill>
                          <a:effectLst/>
                          <a:uFillTx/>
                          <a:latin typeface="Arial"/>
                        </a:rPr>
                        <a:t>$23,510</a:t>
                      </a:r>
                      <a:endParaRPr lang="en-US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BF7EF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r" defTabSz="457200">
                        <a:lnSpc>
                          <a:spcPct val="100000"/>
                        </a:lnSpc>
                      </a:pPr>
                      <a:r>
                        <a:rPr lang="en-US" sz="1800" b="0" u="none" strike="noStrike">
                          <a:solidFill>
                            <a:srgbClr val="0B1D3A"/>
                          </a:solidFill>
                          <a:effectLst/>
                          <a:uFillTx/>
                          <a:latin typeface="Arial"/>
                        </a:rPr>
                        <a:t>$249</a:t>
                      </a:r>
                      <a:endParaRPr lang="en-US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BF7EF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r" defTabSz="457200">
                        <a:lnSpc>
                          <a:spcPct val="100000"/>
                        </a:lnSpc>
                      </a:pPr>
                      <a:r>
                        <a:rPr lang="en-US" sz="1800" b="0" u="none" strike="noStrike">
                          <a:solidFill>
                            <a:srgbClr val="0B1D3A"/>
                          </a:solidFill>
                          <a:effectLst/>
                          <a:uFillTx/>
                          <a:latin typeface="Arial"/>
                        </a:rPr>
                        <a:t>$82,939</a:t>
                      </a:r>
                      <a:endParaRPr lang="en-US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BF7EF"/>
                    </a:solidFill>
                  </a:tcPr>
                </a:tc>
              </a:tr>
              <a:tr h="548640">
                <a:tc>
                  <a:txBody>
                    <a:bodyPr anchor="t">
                      <a:noAutofit/>
                    </a:bodyPr>
                    <a:p>
                      <a:pPr defTabSz="457200">
                        <a:lnSpc>
                          <a:spcPct val="100000"/>
                        </a:lnSpc>
                      </a:pPr>
                      <a:r>
                        <a:rPr lang="en-US" sz="1800" b="1" u="none" strike="noStrike">
                          <a:solidFill>
                            <a:srgbClr val="0B1D3A"/>
                          </a:solidFill>
                          <a:effectLst/>
                          <a:uFillTx/>
                          <a:latin typeface="Arial"/>
                        </a:rPr>
                        <a:t>Pasadena City College</a:t>
                      </a:r>
                      <a:endParaRPr lang="en-US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r" defTabSz="457200">
                        <a:lnSpc>
                          <a:spcPct val="100000"/>
                        </a:lnSpc>
                      </a:pPr>
                      <a:r>
                        <a:rPr lang="en-US" sz="1800" b="0" u="none" strike="noStrike">
                          <a:solidFill>
                            <a:srgbClr val="0B1D3A"/>
                          </a:solidFill>
                          <a:effectLst/>
                          <a:uFillTx/>
                          <a:latin typeface="Arial"/>
                        </a:rPr>
                        <a:t>33%</a:t>
                      </a:r>
                      <a:endParaRPr lang="en-US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r" defTabSz="457200">
                        <a:lnSpc>
                          <a:spcPct val="100000"/>
                        </a:lnSpc>
                      </a:pPr>
                      <a:r>
                        <a:rPr lang="en-US" sz="1800" b="0" u="none" strike="noStrike">
                          <a:solidFill>
                            <a:srgbClr val="0B1D3A"/>
                          </a:solidFill>
                          <a:effectLst/>
                          <a:uFillTx/>
                          <a:latin typeface="Arial"/>
                        </a:rPr>
                        <a:t>$6,651</a:t>
                      </a:r>
                      <a:endParaRPr lang="en-US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r" defTabSz="457200">
                        <a:lnSpc>
                          <a:spcPct val="100000"/>
                        </a:lnSpc>
                      </a:pPr>
                      <a:r>
                        <a:rPr lang="en-US" sz="1800" b="0" u="none" strike="noStrike">
                          <a:solidFill>
                            <a:srgbClr val="0B1D3A"/>
                          </a:solidFill>
                          <a:effectLst/>
                          <a:uFillTx/>
                          <a:latin typeface="Arial"/>
                        </a:rPr>
                        <a:t>$71</a:t>
                      </a:r>
                      <a:endParaRPr lang="en-US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r" defTabSz="457200">
                        <a:lnSpc>
                          <a:spcPct val="100000"/>
                        </a:lnSpc>
                      </a:pPr>
                      <a:r>
                        <a:rPr lang="en-US" sz="1800" b="0" u="none" strike="noStrike">
                          <a:solidFill>
                            <a:srgbClr val="0B1D3A"/>
                          </a:solidFill>
                          <a:effectLst/>
                          <a:uFillTx/>
                          <a:latin typeface="Arial"/>
                        </a:rPr>
                        <a:t>$43,937</a:t>
                      </a:r>
                      <a:endParaRPr lang="en-US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70" name="TextBox 6"/>
          <p:cNvSpPr/>
          <p:nvPr/>
        </p:nvSpPr>
        <p:spPr>
          <a:xfrm>
            <a:off x="822960" y="5440680"/>
            <a:ext cx="1051524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1800" b="0" u="none" strike="noStrike">
                <a:solidFill>
                  <a:srgbClr val="5B6B80"/>
                </a:solidFill>
                <a:effectLst/>
                <a:uFillTx/>
                <a:latin typeface="Arial"/>
              </a:rPr>
              <a:t>With a partner: page 2, questions 1–4. Then make your call: where should Ana go?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Rectangle 1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0B1D3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72" name="Rectangle 2"/>
          <p:cNvSpPr/>
          <p:nvPr/>
        </p:nvSpPr>
        <p:spPr>
          <a:xfrm>
            <a:off x="0" y="0"/>
            <a:ext cx="145800" cy="6857640"/>
          </a:xfrm>
          <a:prstGeom prst="rect">
            <a:avLst/>
          </a:prstGeom>
          <a:solidFill>
            <a:srgbClr val="F4B942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73" name="TextBox 3"/>
          <p:cNvSpPr/>
          <p:nvPr/>
        </p:nvSpPr>
        <p:spPr>
          <a:xfrm>
            <a:off x="822960" y="502920"/>
            <a:ext cx="1051524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1400" b="1" u="none" strike="noStrike">
                <a:solidFill>
                  <a:srgbClr val="00C9BC"/>
                </a:solidFill>
                <a:effectLst/>
                <a:uFillTx/>
                <a:latin typeface="Arial"/>
              </a:rPr>
              <a:t>DISCUSS · FOUR CORNERS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4" name="TextBox 4"/>
          <p:cNvSpPr/>
          <p:nvPr/>
        </p:nvSpPr>
        <p:spPr>
          <a:xfrm>
            <a:off x="822960" y="1097280"/>
            <a:ext cx="1051524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4000" b="1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Where should Ana go?</a:t>
            </a:r>
            <a:endParaRPr lang="en-US" sz="4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5" name="Rectangle 5"/>
          <p:cNvSpPr/>
          <p:nvPr/>
        </p:nvSpPr>
        <p:spPr>
          <a:xfrm>
            <a:off x="1280160" y="2148840"/>
            <a:ext cx="5668920" cy="3931560"/>
          </a:xfrm>
          <a:prstGeom prst="rect">
            <a:avLst/>
          </a:prstGeom>
          <a:noFill/>
          <a:ln w="19050">
            <a:solidFill>
              <a:srgbClr val="B9C6D8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76" name="Rounded Rectangle 6"/>
          <p:cNvSpPr/>
          <p:nvPr/>
        </p:nvSpPr>
        <p:spPr>
          <a:xfrm>
            <a:off x="1417320" y="2286000"/>
            <a:ext cx="1919880" cy="502560"/>
          </a:xfrm>
          <a:prstGeom prst="roundRect">
            <a:avLst>
              <a:gd name="adj" fmla="val 16667"/>
            </a:avLst>
          </a:prstGeom>
          <a:solidFill>
            <a:srgbClr val="F4B942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 algn="ctr" defTabSz="457200">
              <a:lnSpc>
                <a:spcPct val="100000"/>
              </a:lnSpc>
            </a:pPr>
            <a:r>
              <a:rPr lang="en-US" sz="1400" b="1" u="none" strike="noStrike">
                <a:solidFill>
                  <a:srgbClr val="0B1D3A"/>
                </a:solidFill>
                <a:effectLst/>
                <a:uFillTx/>
                <a:latin typeface="Arial"/>
              </a:rPr>
              <a:t>UCLA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7" name="Rounded Rectangle 7"/>
          <p:cNvSpPr/>
          <p:nvPr/>
        </p:nvSpPr>
        <p:spPr>
          <a:xfrm>
            <a:off x="4892040" y="2286000"/>
            <a:ext cx="1919880" cy="502560"/>
          </a:xfrm>
          <a:prstGeom prst="roundRect">
            <a:avLst>
              <a:gd name="adj" fmla="val 16667"/>
            </a:avLst>
          </a:prstGeom>
          <a:solidFill>
            <a:srgbClr val="F4B942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 algn="ctr" defTabSz="457200">
              <a:lnSpc>
                <a:spcPct val="100000"/>
              </a:lnSpc>
            </a:pPr>
            <a:r>
              <a:rPr lang="en-US" sz="1400" b="1" u="none" strike="noStrike">
                <a:solidFill>
                  <a:srgbClr val="0B1D3A"/>
                </a:solidFill>
                <a:effectLst/>
                <a:uFillTx/>
                <a:latin typeface="Arial"/>
              </a:rPr>
              <a:t>USC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8" name="Rounded Rectangle 8"/>
          <p:cNvSpPr/>
          <p:nvPr/>
        </p:nvSpPr>
        <p:spPr>
          <a:xfrm>
            <a:off x="1417320" y="5440680"/>
            <a:ext cx="1919880" cy="502560"/>
          </a:xfrm>
          <a:prstGeom prst="roundRect">
            <a:avLst>
              <a:gd name="adj" fmla="val 16667"/>
            </a:avLst>
          </a:prstGeom>
          <a:solidFill>
            <a:srgbClr val="F4B942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 algn="ctr" defTabSz="457200">
              <a:lnSpc>
                <a:spcPct val="100000"/>
              </a:lnSpc>
            </a:pPr>
            <a:r>
              <a:rPr lang="en-US" sz="1400" b="1" u="none" strike="noStrike">
                <a:solidFill>
                  <a:srgbClr val="0B1D3A"/>
                </a:solidFill>
                <a:effectLst/>
                <a:uFillTx/>
                <a:latin typeface="Arial"/>
              </a:rPr>
              <a:t>Cal State Long Beach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9" name="Rounded Rectangle 9"/>
          <p:cNvSpPr/>
          <p:nvPr/>
        </p:nvSpPr>
        <p:spPr>
          <a:xfrm>
            <a:off x="4892040" y="5440680"/>
            <a:ext cx="1919880" cy="502560"/>
          </a:xfrm>
          <a:prstGeom prst="roundRect">
            <a:avLst>
              <a:gd name="adj" fmla="val 16667"/>
            </a:avLst>
          </a:prstGeom>
          <a:solidFill>
            <a:srgbClr val="F4B942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 algn="ctr" defTabSz="457200">
              <a:lnSpc>
                <a:spcPct val="100000"/>
              </a:lnSpc>
            </a:pPr>
            <a:r>
              <a:rPr lang="en-US" sz="1400" b="1" u="none" strike="noStrike">
                <a:solidFill>
                  <a:srgbClr val="0B1D3A"/>
                </a:solidFill>
                <a:effectLst/>
                <a:uFillTx/>
                <a:latin typeface="Arial"/>
              </a:rPr>
              <a:t>Pasadena City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0" name="Rounded Rectangle 10"/>
          <p:cNvSpPr/>
          <p:nvPr/>
        </p:nvSpPr>
        <p:spPr>
          <a:xfrm>
            <a:off x="3154680" y="3840480"/>
            <a:ext cx="1919880" cy="502560"/>
          </a:xfrm>
          <a:prstGeom prst="roundRect">
            <a:avLst>
              <a:gd name="adj" fmla="val 16667"/>
            </a:avLst>
          </a:prstGeom>
          <a:solidFill>
            <a:srgbClr val="132F5C"/>
          </a:solidFill>
          <a:ln>
            <a:solidFill>
              <a:srgbClr val="F4B942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 algn="ctr" defTabSz="457200">
              <a:lnSpc>
                <a:spcPct val="100000"/>
              </a:lnSpc>
            </a:pPr>
            <a:r>
              <a:rPr lang="en-US" sz="1400" b="1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Pepperdine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1" name="TextBox 11"/>
          <p:cNvSpPr/>
          <p:nvPr/>
        </p:nvSpPr>
        <p:spPr>
          <a:xfrm>
            <a:off x="7406640" y="2286000"/>
            <a:ext cx="4205880" cy="365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457200">
              <a:lnSpc>
                <a:spcPct val="100000"/>
              </a:lnSpc>
              <a:spcAft>
                <a:spcPts val="1199"/>
              </a:spcAft>
            </a:pPr>
            <a:r>
              <a:rPr lang="en-US" sz="2200" b="1" u="none" strike="noStrike">
                <a:solidFill>
                  <a:srgbClr val="F4B942"/>
                </a:solidFill>
                <a:effectLst/>
                <a:uFillTx/>
                <a:latin typeface="Arial"/>
              </a:rPr>
              <a:t>Stand by your pick.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601"/>
              </a:spcAft>
            </a:pPr>
            <a:r>
              <a:rPr lang="en-US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Make your case in under a minute: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15000"/>
              </a:lnSpc>
              <a:spcAft>
                <a:spcPts val="1400"/>
              </a:spcAft>
            </a:pPr>
            <a:r>
              <a:rPr lang="en-US" sz="1800" b="1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two numbers, and one thing the numbers can’t tell you.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1800" b="0" u="none" strike="noStrike">
                <a:solidFill>
                  <a:srgbClr val="B9C6D8"/>
                </a:solidFill>
                <a:effectLst/>
                <a:uFillTx/>
                <a:latin typeface="Arial"/>
              </a:rPr>
              <a:t>Persuaded? Move.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2" name="TextBox 12"/>
          <p:cNvSpPr/>
          <p:nvPr/>
        </p:nvSpPr>
        <p:spPr>
          <a:xfrm>
            <a:off x="822960" y="6437520"/>
            <a:ext cx="731484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900" b="0" u="none" strike="noStrike">
                <a:solidFill>
                  <a:srgbClr val="B9C6D8"/>
                </a:solidFill>
                <a:effectLst/>
                <a:uFillTx/>
                <a:latin typeface="Arial"/>
              </a:rPr>
              <a:t>THE FINANCE LAB  ·  THE COLLEGE PROJECT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Rectangle 1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FBF7EF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84" name="Rectangle 2"/>
          <p:cNvSpPr/>
          <p:nvPr/>
        </p:nvSpPr>
        <p:spPr>
          <a:xfrm>
            <a:off x="0" y="0"/>
            <a:ext cx="145800" cy="6857640"/>
          </a:xfrm>
          <a:prstGeom prst="rect">
            <a:avLst/>
          </a:prstGeom>
          <a:solidFill>
            <a:srgbClr val="F4B942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85" name="TextBox 3"/>
          <p:cNvSpPr/>
          <p:nvPr/>
        </p:nvSpPr>
        <p:spPr>
          <a:xfrm>
            <a:off x="822960" y="502920"/>
            <a:ext cx="1051524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1400" b="1" u="none" strike="noStrike">
                <a:solidFill>
                  <a:srgbClr val="2F5841"/>
                </a:solidFill>
                <a:effectLst/>
                <a:uFillTx/>
                <a:latin typeface="Arial"/>
              </a:rPr>
              <a:t>CLOSE THE DISCUSSION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6" name="TextBox 4"/>
          <p:cNvSpPr/>
          <p:nvPr/>
        </p:nvSpPr>
        <p:spPr>
          <a:xfrm>
            <a:off x="822960" y="1143000"/>
            <a:ext cx="1051524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4000" b="1" u="none" strike="noStrike">
                <a:solidFill>
                  <a:srgbClr val="0B1D3A"/>
                </a:solidFill>
                <a:effectLst/>
                <a:uFillTx/>
                <a:latin typeface="Arial"/>
              </a:rPr>
              <a:t>Two decisions, not one.</a:t>
            </a:r>
            <a:endParaRPr lang="en-US" sz="4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7" name="Rounded Rectangle 5"/>
          <p:cNvSpPr/>
          <p:nvPr/>
        </p:nvSpPr>
        <p:spPr>
          <a:xfrm>
            <a:off x="822960" y="2377440"/>
            <a:ext cx="4983120" cy="237708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E3D9C4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365760" tIns="411480" rIns="365760" bIns="45000" anchor="ctr">
            <a:noAutofit/>
          </a:bodyPr>
          <a:p>
            <a:pPr defTabSz="457200">
              <a:lnSpc>
                <a:spcPct val="100000"/>
              </a:lnSpc>
              <a:spcAft>
                <a:spcPts val="1400"/>
              </a:spcAft>
            </a:pPr>
            <a:r>
              <a:rPr lang="en-US" sz="2400" b="1" u="none" strike="noStrike">
                <a:solidFill>
                  <a:srgbClr val="2F5841"/>
                </a:solidFill>
                <a:effectLst/>
                <a:uFillTx/>
                <a:latin typeface="Arial"/>
              </a:rPr>
              <a:t>WHETHER to keep learning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15000"/>
              </a:lnSpc>
              <a:spcAft>
                <a:spcPts val="799"/>
              </a:spcAft>
            </a:pPr>
            <a:r>
              <a:rPr lang="en-US" sz="1900" b="0" u="none" strike="noStrike">
                <a:solidFill>
                  <a:srgbClr val="0B1D3A"/>
                </a:solidFill>
                <a:effectLst/>
                <a:uFillTx/>
                <a:latin typeface="Arial"/>
              </a:rPr>
              <a:t>Your goals and the doors you want open.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8" name="Rounded Rectangle 6"/>
          <p:cNvSpPr/>
          <p:nvPr/>
        </p:nvSpPr>
        <p:spPr>
          <a:xfrm>
            <a:off x="6355080" y="2377440"/>
            <a:ext cx="4983120" cy="237708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E3D9C4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365760" tIns="411480" rIns="365760" bIns="45000" anchor="ctr">
            <a:noAutofit/>
          </a:bodyPr>
          <a:p>
            <a:pPr defTabSz="457200">
              <a:lnSpc>
                <a:spcPct val="100000"/>
              </a:lnSpc>
              <a:spcAft>
                <a:spcPts val="1400"/>
              </a:spcAft>
            </a:pPr>
            <a:r>
              <a:rPr lang="en-US" sz="2400" b="1" u="none" strike="noStrike">
                <a:solidFill>
                  <a:srgbClr val="9A6E0A"/>
                </a:solidFill>
                <a:effectLst/>
                <a:uFillTx/>
                <a:latin typeface="Arial"/>
              </a:rPr>
              <a:t>WHICH school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15000"/>
              </a:lnSpc>
              <a:spcAft>
                <a:spcPts val="799"/>
              </a:spcAft>
            </a:pPr>
            <a:r>
              <a:rPr lang="en-US" sz="1900" b="0" u="none" strike="noStrike">
                <a:solidFill>
                  <a:srgbClr val="0B1D3A"/>
                </a:solidFill>
                <a:effectLst/>
                <a:uFillTx/>
                <a:latin typeface="Arial"/>
              </a:rPr>
              <a:t>Where research like today’s pays off, alongside fit.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9" name="TextBox 7"/>
          <p:cNvSpPr/>
          <p:nvPr/>
        </p:nvSpPr>
        <p:spPr>
          <a:xfrm>
            <a:off x="822960" y="5120640"/>
            <a:ext cx="1051524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2000" b="1" u="none" strike="noStrike">
                <a:solidFill>
                  <a:srgbClr val="0B1D3A"/>
                </a:solidFill>
                <a:effectLst/>
                <a:uFillTx/>
                <a:latin typeface="Arial"/>
              </a:rPr>
              <a:t>There is no single right answer for Ana. It is a decision now, not a guess.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Rectangle 1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FBF7EF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91" name="Rectangle 2"/>
          <p:cNvSpPr/>
          <p:nvPr/>
        </p:nvSpPr>
        <p:spPr>
          <a:xfrm>
            <a:off x="0" y="0"/>
            <a:ext cx="145800" cy="6857640"/>
          </a:xfrm>
          <a:prstGeom prst="rect">
            <a:avLst/>
          </a:prstGeom>
          <a:solidFill>
            <a:srgbClr val="F4B942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92" name="TextBox 3"/>
          <p:cNvSpPr/>
          <p:nvPr/>
        </p:nvSpPr>
        <p:spPr>
          <a:xfrm>
            <a:off x="822960" y="502920"/>
            <a:ext cx="1051524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1400" b="1" u="none" strike="noStrike">
                <a:solidFill>
                  <a:srgbClr val="2F5841"/>
                </a:solidFill>
                <a:effectLst/>
                <a:uFillTx/>
                <a:latin typeface="Arial"/>
              </a:rPr>
              <a:t>PART 5 · YOUR TURN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3" name="TextBox 4"/>
          <p:cNvSpPr/>
          <p:nvPr/>
        </p:nvSpPr>
        <p:spPr>
          <a:xfrm>
            <a:off x="822960" y="1417320"/>
            <a:ext cx="4845960" cy="4205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3600" b="1" u="none" strike="noStrike">
                <a:solidFill>
                  <a:srgbClr val="0B1D3A"/>
                </a:solidFill>
                <a:effectLst/>
                <a:uFillTx/>
                <a:latin typeface="Arial"/>
              </a:rPr>
              <a:t>Run Ana’s play</a:t>
            </a:r>
            <a:endParaRPr lang="en-US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1800"/>
              </a:spcAft>
            </a:pPr>
            <a:r>
              <a:rPr lang="en-US" sz="3600" b="1" u="none" strike="noStrike">
                <a:solidFill>
                  <a:srgbClr val="9A6E0A"/>
                </a:solidFill>
                <a:effectLst/>
                <a:uFillTx/>
                <a:latin typeface="Arial"/>
              </a:rPr>
              <a:t>for your own student.</a:t>
            </a:r>
            <a:endParaRPr lang="en-US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20000"/>
              </a:lnSpc>
              <a:spcAft>
                <a:spcPts val="799"/>
              </a:spcAft>
            </a:pPr>
            <a:r>
              <a:rPr lang="en-US" sz="1800" b="0" u="none" strike="noStrike">
                <a:solidFill>
                  <a:srgbClr val="5B6B80"/>
                </a:solidFill>
                <a:effectLst/>
                <a:uFillTx/>
                <a:latin typeface="Arial"/>
              </a:rPr>
              <a:t>Build a student. Pick three schools. Write your guess first.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20000"/>
              </a:lnSpc>
              <a:spcAft>
                <a:spcPts val="799"/>
              </a:spcAft>
            </a:pPr>
            <a:r>
              <a:rPr lang="en-US" sz="1800" b="0" u="none" strike="noStrike">
                <a:solidFill>
                  <a:srgbClr val="5B6B80"/>
                </a:solidFill>
                <a:effectLst/>
                <a:uFillTx/>
                <a:latin typeface="Arial"/>
              </a:rPr>
              <a:t>Then look them up on the School Data Sheet, or at collegescorecard.ed.gov on a laptop.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20000"/>
              </a:lnSpc>
              <a:spcAft>
                <a:spcPts val="799"/>
              </a:spcAft>
            </a:pPr>
            <a:r>
              <a:rPr lang="en-US" sz="1800" b="1" u="none" strike="noStrike">
                <a:solidFill>
                  <a:srgbClr val="0B1D3A"/>
                </a:solidFill>
                <a:effectLst/>
                <a:uFillTx/>
                <a:latin typeface="Arial"/>
              </a:rPr>
              <a:t>Which guess landed furthest off?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4" name="Rounded Rectangle 5"/>
          <p:cNvSpPr/>
          <p:nvPr/>
        </p:nvSpPr>
        <p:spPr>
          <a:xfrm>
            <a:off x="5952600" y="1856160"/>
            <a:ext cx="5714640" cy="3611520"/>
          </a:xfrm>
          <a:prstGeom prst="roundRect">
            <a:avLst>
              <a:gd name="adj" fmla="val 16667"/>
            </a:avLst>
          </a:prstGeom>
          <a:solidFill>
            <a:srgbClr val="E4DDCE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pic>
        <p:nvPicPr>
          <p:cNvPr id="295" name="Picture 6" descr="module.png"/>
          <p:cNvPicPr/>
          <p:nvPr/>
        </p:nvPicPr>
        <p:blipFill>
          <a:blip r:embed="rId1"/>
          <a:stretch/>
        </p:blipFill>
        <p:spPr>
          <a:xfrm>
            <a:off x="5897880" y="1803240"/>
            <a:ext cx="5714640" cy="357156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Rectangle 1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0B1D3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97" name="Rectangle 2"/>
          <p:cNvSpPr/>
          <p:nvPr/>
        </p:nvSpPr>
        <p:spPr>
          <a:xfrm>
            <a:off x="0" y="0"/>
            <a:ext cx="145800" cy="6857640"/>
          </a:xfrm>
          <a:prstGeom prst="rect">
            <a:avLst/>
          </a:prstGeom>
          <a:solidFill>
            <a:srgbClr val="F4B942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98" name="TextBox 3"/>
          <p:cNvSpPr/>
          <p:nvPr/>
        </p:nvSpPr>
        <p:spPr>
          <a:xfrm>
            <a:off x="1005840" y="0"/>
            <a:ext cx="10240920" cy="685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 defTabSz="457200">
              <a:lnSpc>
                <a:spcPct val="100000"/>
              </a:lnSpc>
              <a:spcAft>
                <a:spcPts val="601"/>
              </a:spcAft>
            </a:pPr>
            <a:r>
              <a:rPr lang="en-US" sz="30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Flip back to page 1.</a:t>
            </a:r>
            <a:endParaRPr lang="en-US" sz="3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457200">
              <a:lnSpc>
                <a:spcPct val="100000"/>
              </a:lnSpc>
              <a:spcAft>
                <a:spcPts val="1599"/>
              </a:spcAft>
            </a:pPr>
            <a:r>
              <a:rPr lang="en-US" sz="5000" b="1" u="none" strike="noStrike">
                <a:solidFill>
                  <a:srgbClr val="F4B942"/>
                </a:solidFill>
                <a:effectLst/>
                <a:uFillTx/>
                <a:latin typeface="Arial"/>
              </a:rPr>
              <a:t>Would you change any answer?</a:t>
            </a:r>
            <a:endParaRPr lang="en-US" sz="5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457200">
              <a:lnSpc>
                <a:spcPct val="115000"/>
              </a:lnSpc>
              <a:spcAft>
                <a:spcPts val="799"/>
              </a:spcAft>
            </a:pPr>
            <a:r>
              <a:rPr lang="en-US" sz="2000" b="0" u="none" strike="noStrike">
                <a:solidFill>
                  <a:srgbClr val="B9C6D8"/>
                </a:solidFill>
                <a:effectLst/>
                <a:uFillTx/>
                <a:latin typeface="Arial"/>
              </a:rPr>
              <a:t>Which one, and what changed your mind?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Rectangle 1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0B1D3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00" name="Rectangle 2"/>
          <p:cNvSpPr/>
          <p:nvPr/>
        </p:nvSpPr>
        <p:spPr>
          <a:xfrm>
            <a:off x="0" y="0"/>
            <a:ext cx="145800" cy="6857640"/>
          </a:xfrm>
          <a:prstGeom prst="rect">
            <a:avLst/>
          </a:prstGeom>
          <a:solidFill>
            <a:srgbClr val="F4B942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01" name="TextBox 3"/>
          <p:cNvSpPr/>
          <p:nvPr/>
        </p:nvSpPr>
        <p:spPr>
          <a:xfrm>
            <a:off x="1005840" y="0"/>
            <a:ext cx="10240920" cy="685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 defTabSz="457200">
              <a:lnSpc>
                <a:spcPct val="100000"/>
              </a:lnSpc>
              <a:spcAft>
                <a:spcPts val="601"/>
              </a:spcAft>
            </a:pPr>
            <a:r>
              <a:rPr lang="en-US" sz="2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Tonight’s move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457200">
              <a:lnSpc>
                <a:spcPct val="100000"/>
              </a:lnSpc>
              <a:spcAft>
                <a:spcPts val="1599"/>
              </a:spcAft>
            </a:pPr>
            <a:r>
              <a:rPr lang="en-US" sz="5000" b="1" u="none" strike="noStrike">
                <a:solidFill>
                  <a:srgbClr val="F4B942"/>
                </a:solidFill>
                <a:effectLst/>
                <a:uFillTx/>
                <a:latin typeface="Arial"/>
              </a:rPr>
              <a:t>Run one Net Price Calculator.</a:t>
            </a:r>
            <a:endParaRPr lang="en-US" sz="5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457200">
              <a:lnSpc>
                <a:spcPct val="115000"/>
              </a:lnSpc>
              <a:spcAft>
                <a:spcPts val="799"/>
              </a:spcAft>
            </a:pPr>
            <a:r>
              <a:rPr lang="en-US" sz="2000" b="0" u="none" strike="noStrike">
                <a:solidFill>
                  <a:srgbClr val="B9C6D8"/>
                </a:solidFill>
                <a:effectLst/>
                <a:uFillTx/>
                <a:latin typeface="Arial"/>
              </a:rPr>
              <a:t>Search “[school name] net price calculator” and do it with a parent or guardian. Don’t cross a school off until you have seen that number.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Rectangle 1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FBF7EF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03" name="Rectangle 2"/>
          <p:cNvSpPr/>
          <p:nvPr/>
        </p:nvSpPr>
        <p:spPr>
          <a:xfrm>
            <a:off x="0" y="0"/>
            <a:ext cx="145800" cy="6857640"/>
          </a:xfrm>
          <a:prstGeom prst="rect">
            <a:avLst/>
          </a:prstGeom>
          <a:solidFill>
            <a:srgbClr val="F4B942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04" name="TextBox 3"/>
          <p:cNvSpPr/>
          <p:nvPr/>
        </p:nvSpPr>
        <p:spPr>
          <a:xfrm>
            <a:off x="822960" y="502920"/>
            <a:ext cx="1051524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1400" b="1" u="none" strike="noStrike">
                <a:solidFill>
                  <a:srgbClr val="2F5841"/>
                </a:solidFill>
                <a:effectLst/>
                <a:uFillTx/>
                <a:latin typeface="Arial"/>
              </a:rPr>
              <a:t>GO DEEPER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5" name="TextBox 4"/>
          <p:cNvSpPr/>
          <p:nvPr/>
        </p:nvSpPr>
        <p:spPr>
          <a:xfrm>
            <a:off x="822960" y="1097280"/>
            <a:ext cx="1051524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3200" b="1" u="none" strike="noStrike">
                <a:solidFill>
                  <a:srgbClr val="0B1D3A"/>
                </a:solidFill>
                <a:effectLst/>
                <a:uFillTx/>
                <a:latin typeface="Arial"/>
              </a:rPr>
              <a:t>One hour is the on-ramp.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6" name="Rounded Rectangle 5"/>
          <p:cNvSpPr/>
          <p:nvPr/>
        </p:nvSpPr>
        <p:spPr>
          <a:xfrm>
            <a:off x="1280160" y="4160520"/>
            <a:ext cx="3108600" cy="1325520"/>
          </a:xfrm>
          <a:prstGeom prst="roundRect">
            <a:avLst>
              <a:gd name="adj" fmla="val 16667"/>
            </a:avLst>
          </a:prstGeom>
          <a:solidFill>
            <a:srgbClr val="2F5841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274320" rIns="90000" bIns="45000" anchor="t">
            <a:noAutofit/>
          </a:bodyPr>
          <a:p>
            <a:pPr algn="ctr" defTabSz="457200">
              <a:lnSpc>
                <a:spcPct val="100000"/>
              </a:lnSpc>
              <a:spcAft>
                <a:spcPts val="400"/>
              </a:spcAft>
            </a:pPr>
            <a:r>
              <a:rPr lang="en-US" sz="2200" b="1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1 HOUR</a:t>
            </a:r>
            <a:endParaRPr lang="en-US" sz="2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457200">
              <a:lnSpc>
                <a:spcPct val="100000"/>
              </a:lnSpc>
              <a:spcAft>
                <a:spcPts val="799"/>
              </a:spcAft>
            </a:pPr>
            <a:r>
              <a:rPr lang="en-US" sz="1300" b="0" u="none" strike="noStrike">
                <a:solidFill>
                  <a:srgbClr val="ECF0F6"/>
                </a:solidFill>
                <a:effectLst/>
                <a:uFillTx/>
                <a:latin typeface="Arial"/>
              </a:rPr>
              <a:t>This lesson</a:t>
            </a:r>
            <a:endParaRPr lang="en-US" sz="1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7" name="Rounded Rectangle 6"/>
          <p:cNvSpPr/>
          <p:nvPr/>
        </p:nvSpPr>
        <p:spPr>
          <a:xfrm>
            <a:off x="4709160" y="3063240"/>
            <a:ext cx="3108600" cy="2422800"/>
          </a:xfrm>
          <a:prstGeom prst="roundRect">
            <a:avLst>
              <a:gd name="adj" fmla="val 16667"/>
            </a:avLst>
          </a:prstGeom>
          <a:solidFill>
            <a:srgbClr val="0B1D3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274320" rIns="90000" bIns="45000" anchor="t">
            <a:noAutofit/>
          </a:bodyPr>
          <a:p>
            <a:pPr algn="ctr" defTabSz="457200">
              <a:lnSpc>
                <a:spcPct val="100000"/>
              </a:lnSpc>
              <a:spcAft>
                <a:spcPts val="400"/>
              </a:spcAft>
            </a:pPr>
            <a:r>
              <a:rPr lang="en-US" sz="2200" b="1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THE UNIT</a:t>
            </a:r>
            <a:endParaRPr lang="en-US" sz="2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457200">
              <a:lnSpc>
                <a:spcPct val="100000"/>
              </a:lnSpc>
              <a:spcAft>
                <a:spcPts val="799"/>
              </a:spcAft>
            </a:pPr>
            <a:r>
              <a:rPr lang="en-US" sz="1300" b="0" u="none" strike="noStrike">
                <a:solidFill>
                  <a:srgbClr val="ECF0F6"/>
                </a:solidFill>
                <a:effectLst/>
                <a:uFillTx/>
                <a:latin typeface="Arial"/>
              </a:rPr>
              <a:t>9 Launchpad modules</a:t>
            </a:r>
            <a:endParaRPr lang="en-US" sz="1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8" name="Rounded Rectangle 7"/>
          <p:cNvSpPr/>
          <p:nvPr/>
        </p:nvSpPr>
        <p:spPr>
          <a:xfrm>
            <a:off x="8138160" y="1965960"/>
            <a:ext cx="3108600" cy="3520080"/>
          </a:xfrm>
          <a:prstGeom prst="roundRect">
            <a:avLst>
              <a:gd name="adj" fmla="val 16667"/>
            </a:avLst>
          </a:prstGeom>
          <a:solidFill>
            <a:srgbClr val="9A6E0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274320" rIns="90000" bIns="45000" anchor="t">
            <a:noAutofit/>
          </a:bodyPr>
          <a:p>
            <a:pPr algn="ctr" defTabSz="457200">
              <a:lnSpc>
                <a:spcPct val="100000"/>
              </a:lnSpc>
              <a:spcAft>
                <a:spcPts val="400"/>
              </a:spcAft>
            </a:pPr>
            <a:r>
              <a:rPr lang="en-US" sz="2200" b="1" u="none" strike="noStrike">
                <a:solidFill>
                  <a:srgbClr val="0B1D3A"/>
                </a:solidFill>
                <a:effectLst/>
                <a:uFillTx/>
                <a:latin typeface="Arial"/>
              </a:rPr>
              <a:t>THE WORKBOOK</a:t>
            </a:r>
            <a:endParaRPr lang="en-US" sz="2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457200">
              <a:lnSpc>
                <a:spcPct val="100000"/>
              </a:lnSpc>
              <a:spcAft>
                <a:spcPts val="799"/>
              </a:spcAft>
            </a:pPr>
            <a:r>
              <a:rPr lang="en-US" sz="1300" b="0" u="none" strike="noStrike">
                <a:solidFill>
                  <a:srgbClr val="0B1D3A"/>
                </a:solidFill>
                <a:effectLst/>
                <a:uFillTx/>
                <a:latin typeface="Arial"/>
              </a:rPr>
              <a:t>A quarter or a semester</a:t>
            </a:r>
            <a:endParaRPr lang="en-US" sz="1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9" name="TextBox 8"/>
          <p:cNvSpPr/>
          <p:nvPr/>
        </p:nvSpPr>
        <p:spPr>
          <a:xfrm>
            <a:off x="822960" y="5715000"/>
            <a:ext cx="1051524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1500" b="0" u="none" strike="noStrike">
                <a:solidFill>
                  <a:srgbClr val="5B6B80"/>
                </a:solidFill>
                <a:effectLst/>
                <a:uFillTx/>
                <a:latin typeface="Arial"/>
              </a:rPr>
              <a:t>launchpad.thefinancelab.co   ·   thefinancelab.co/college-project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Rectangle 1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FBF7EF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11" name="Rectangle 2"/>
          <p:cNvSpPr/>
          <p:nvPr/>
        </p:nvSpPr>
        <p:spPr>
          <a:xfrm>
            <a:off x="0" y="0"/>
            <a:ext cx="145800" cy="6857640"/>
          </a:xfrm>
          <a:prstGeom prst="rect">
            <a:avLst/>
          </a:prstGeom>
          <a:solidFill>
            <a:srgbClr val="F4B942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12" name="TextBox 3"/>
          <p:cNvSpPr/>
          <p:nvPr/>
        </p:nvSpPr>
        <p:spPr>
          <a:xfrm>
            <a:off x="822960" y="502920"/>
            <a:ext cx="1051524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1400" b="1" u="none" strike="noStrike">
                <a:solidFill>
                  <a:srgbClr val="2F5841"/>
                </a:solidFill>
                <a:effectLst/>
                <a:uFillTx/>
                <a:latin typeface="Arial"/>
              </a:rPr>
              <a:t>WHY THIS MATTERS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13" name="Picture 4" descr="crowd-california.png"/>
          <p:cNvPicPr/>
          <p:nvPr/>
        </p:nvPicPr>
        <p:blipFill>
          <a:blip r:embed="rId1"/>
          <a:stretch/>
        </p:blipFill>
        <p:spPr>
          <a:xfrm>
            <a:off x="6492240" y="1143000"/>
            <a:ext cx="4937400" cy="4937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14" name="TextBox 5"/>
          <p:cNvSpPr/>
          <p:nvPr/>
        </p:nvSpPr>
        <p:spPr>
          <a:xfrm>
            <a:off x="822960" y="1783080"/>
            <a:ext cx="5486040" cy="365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8000" b="1" u="none" strike="noStrike">
                <a:solidFill>
                  <a:srgbClr val="9A6E0A"/>
                </a:solidFill>
                <a:effectLst/>
                <a:uFillTx/>
                <a:latin typeface="Arial"/>
              </a:rPr>
              <a:t>376 to 1</a:t>
            </a:r>
            <a:endParaRPr lang="en-US" sz="8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400"/>
              </a:spcAft>
            </a:pPr>
            <a:r>
              <a:rPr lang="en-US" sz="2100" b="0" u="none" strike="noStrike">
                <a:solidFill>
                  <a:srgbClr val="0B1D3A"/>
                </a:solidFill>
                <a:effectLst/>
                <a:uFillTx/>
                <a:latin typeface="Arial"/>
              </a:rPr>
              <a:t>the national student-to-counselor ratio.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2001"/>
              </a:spcAft>
            </a:pPr>
            <a:r>
              <a:rPr lang="en-US" sz="1900" b="0" u="none" strike="noStrike">
                <a:solidFill>
                  <a:srgbClr val="5B6B80"/>
                </a:solidFill>
                <a:effectLst/>
                <a:uFillTx/>
                <a:latin typeface="Arial"/>
              </a:rPr>
              <a:t>Recommended: 250 to 1.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20000"/>
              </a:lnSpc>
              <a:spcAft>
                <a:spcPts val="799"/>
              </a:spcAft>
            </a:pPr>
            <a:r>
              <a:rPr lang="en-US" sz="2000" b="1" u="none" strike="noStrike">
                <a:solidFill>
                  <a:srgbClr val="2F5841"/>
                </a:solidFill>
                <a:effectLst/>
                <a:uFillTx/>
                <a:latin typeface="Arial"/>
              </a:rPr>
              <a:t>Many students never get real guidance on this decision. That gap is ours to help close.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Rectangle 1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FBF7EF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16" name="Rectangle 2"/>
          <p:cNvSpPr/>
          <p:nvPr/>
        </p:nvSpPr>
        <p:spPr>
          <a:xfrm>
            <a:off x="0" y="0"/>
            <a:ext cx="145800" cy="6857640"/>
          </a:xfrm>
          <a:prstGeom prst="rect">
            <a:avLst/>
          </a:prstGeom>
          <a:solidFill>
            <a:srgbClr val="F4B942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17" name="TextBox 3"/>
          <p:cNvSpPr/>
          <p:nvPr/>
        </p:nvSpPr>
        <p:spPr>
          <a:xfrm>
            <a:off x="822960" y="502920"/>
            <a:ext cx="1051524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1400" b="1" u="none" strike="noStrike">
                <a:solidFill>
                  <a:srgbClr val="2F5841"/>
                </a:solidFill>
                <a:effectLst/>
                <a:uFillTx/>
                <a:latin typeface="Arial"/>
              </a:rPr>
              <a:t>THE FULL UNIT IS BUILT FOR YOU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8" name="TextBox 4"/>
          <p:cNvSpPr/>
          <p:nvPr/>
        </p:nvSpPr>
        <p:spPr>
          <a:xfrm>
            <a:off x="822960" y="1097280"/>
            <a:ext cx="585180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2800" b="1" u="none" strike="noStrike">
                <a:solidFill>
                  <a:srgbClr val="0B1D3A"/>
                </a:solidFill>
                <a:effectLst/>
                <a:uFillTx/>
                <a:latin typeface="Arial"/>
              </a:rPr>
              <a:t>Turnkey, not a binder of homework.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9" name="TextBox 5"/>
          <p:cNvSpPr/>
          <p:nvPr/>
        </p:nvSpPr>
        <p:spPr>
          <a:xfrm>
            <a:off x="914400" y="2057400"/>
            <a:ext cx="566892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1800" b="0" u="none" strike="noStrike">
                <a:solidFill>
                  <a:srgbClr val="0B1D3A"/>
                </a:solidFill>
                <a:effectLst/>
                <a:uFillTx/>
                <a:latin typeface="Arial"/>
              </a:rPr>
              <a:t>✓   Standards alignment guide (AB 2927)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0" name="TextBox 6"/>
          <p:cNvSpPr/>
          <p:nvPr/>
        </p:nvSpPr>
        <p:spPr>
          <a:xfrm>
            <a:off x="914400" y="2660760"/>
            <a:ext cx="566892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1800" b="0" u="none" strike="noStrike">
                <a:solidFill>
                  <a:srgbClr val="0B1D3A"/>
                </a:solidFill>
                <a:effectLst/>
                <a:uFillTx/>
                <a:latin typeface="Arial"/>
              </a:rPr>
              <a:t>✓   Capstone project + rubric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1" name="TextBox 7"/>
          <p:cNvSpPr/>
          <p:nvPr/>
        </p:nvSpPr>
        <p:spPr>
          <a:xfrm>
            <a:off x="914400" y="3264480"/>
            <a:ext cx="566892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1800" b="0" u="none" strike="noStrike">
                <a:solidFill>
                  <a:srgbClr val="0B1D3A"/>
                </a:solidFill>
                <a:effectLst/>
                <a:uFillTx/>
                <a:latin typeface="Arial"/>
              </a:rPr>
              <a:t>✓   Parent guide + subscribable deadline calendars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2" name="TextBox 8"/>
          <p:cNvSpPr/>
          <p:nvPr/>
        </p:nvSpPr>
        <p:spPr>
          <a:xfrm>
            <a:off x="914400" y="3867840"/>
            <a:ext cx="566892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1800" b="0" u="none" strike="noStrike">
                <a:solidFill>
                  <a:srgbClr val="0B1D3A"/>
                </a:solidFill>
                <a:effectLst/>
                <a:uFillTx/>
                <a:latin typeface="Arial"/>
              </a:rPr>
              <a:t>✓   A personalized student timeline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3" name="TextBox 9"/>
          <p:cNvSpPr/>
          <p:nvPr/>
        </p:nvSpPr>
        <p:spPr>
          <a:xfrm>
            <a:off x="914400" y="4471560"/>
            <a:ext cx="566892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1800" b="0" u="none" strike="noStrike">
                <a:solidFill>
                  <a:srgbClr val="0B1D3A"/>
                </a:solidFill>
                <a:effectLst/>
                <a:uFillTx/>
                <a:latin typeface="Arial"/>
              </a:rPr>
              <a:t>✓   Full teacher facilitation guide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24" name="Picture 10" descr="calendar.png"/>
          <p:cNvPicPr/>
          <p:nvPr/>
        </p:nvPicPr>
        <p:blipFill>
          <a:blip r:embed="rId1"/>
          <a:stretch/>
        </p:blipFill>
        <p:spPr>
          <a:xfrm>
            <a:off x="7040880" y="1495080"/>
            <a:ext cx="4480200" cy="37760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Rectangle 1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FBF7EF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26" name="Rectangle 2"/>
          <p:cNvSpPr/>
          <p:nvPr/>
        </p:nvSpPr>
        <p:spPr>
          <a:xfrm>
            <a:off x="0" y="6711840"/>
            <a:ext cx="12191400" cy="145800"/>
          </a:xfrm>
          <a:prstGeom prst="rect">
            <a:avLst/>
          </a:prstGeom>
          <a:solidFill>
            <a:srgbClr val="F4B942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pic>
        <p:nvPicPr>
          <p:cNvPr id="327" name="Picture 3" descr="grad-caps.png"/>
          <p:cNvPicPr/>
          <p:nvPr/>
        </p:nvPicPr>
        <p:blipFill>
          <a:blip r:embed="rId1"/>
          <a:stretch/>
        </p:blipFill>
        <p:spPr>
          <a:xfrm>
            <a:off x="5413320" y="457200"/>
            <a:ext cx="1371240" cy="13712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28" name="Picture 4" descr="finance-lab-logo-trans.png"/>
          <p:cNvPicPr/>
          <p:nvPr/>
        </p:nvPicPr>
        <p:blipFill>
          <a:blip r:embed="rId2"/>
          <a:stretch/>
        </p:blipFill>
        <p:spPr>
          <a:xfrm>
            <a:off x="4544640" y="2011680"/>
            <a:ext cx="3108600" cy="16956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29" name="TextBox 5"/>
          <p:cNvSpPr/>
          <p:nvPr/>
        </p:nvSpPr>
        <p:spPr>
          <a:xfrm>
            <a:off x="1371600" y="4434840"/>
            <a:ext cx="9445320" cy="1462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algn="ctr" defTabSz="457200">
              <a:lnSpc>
                <a:spcPct val="100000"/>
              </a:lnSpc>
              <a:spcAft>
                <a:spcPts val="601"/>
              </a:spcAft>
            </a:pPr>
            <a:r>
              <a:rPr lang="en-US" sz="2600" b="1" u="none" strike="noStrike">
                <a:solidFill>
                  <a:srgbClr val="0B1D3A"/>
                </a:solidFill>
                <a:effectLst/>
                <a:uFillTx/>
                <a:latin typeface="Arial"/>
              </a:rPr>
              <a:t>thefinancelab.co</a:t>
            </a:r>
            <a:endParaRPr lang="en-US" sz="2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457200">
              <a:lnSpc>
                <a:spcPct val="100000"/>
              </a:lnSpc>
              <a:spcAft>
                <a:spcPts val="799"/>
              </a:spcAft>
            </a:pPr>
            <a:r>
              <a:rPr lang="en-US" sz="1600" b="0" u="none" strike="noStrike">
                <a:solidFill>
                  <a:srgbClr val="5B6B80"/>
                </a:solidFill>
                <a:effectLst/>
                <a:uFillTx/>
                <a:latin typeface="Arial"/>
              </a:rPr>
              <a:t>The College Project  ·  Free through The Finance Lab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2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Application>LibreOffice/26.2.4.2$MacOSX_AARCH64 LibreOffice_project/0229ac93fcf0d7cbc6376066c6f35021cef002dc</Application>
  <AppVersion>15.0000</AppVersion>
  <Words>0</Words>
  <Paragraphs>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2013-01-27T09:14:16Z</dcterms:created>
  <dc:creator/>
  <dc:description>generated using python-pptx</dc:description>
  <dc:language>en-US</dc:language>
  <cp:lastModifiedBy>Steve Canny</cp:lastModifiedBy>
  <dcterms:modified xsi:type="dcterms:W3CDTF">2013-01-27T09:15:58Z</dcterms:modified>
  <cp:revision>1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On-screen Show (4:3)</vt:lpwstr>
  </property>
</Properties>
</file>